
<file path=[Content_Types].xml><?xml version="1.0" encoding="utf-8"?>
<Types xmlns="http://schemas.openxmlformats.org/package/2006/content-types">
  <Default Extension="gif" ContentType="image/gif"/>
  <Default Extension="jfif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20"/>
  </p:notesMasterIdLst>
  <p:sldIdLst>
    <p:sldId id="259" r:id="rId2"/>
    <p:sldId id="351" r:id="rId3"/>
    <p:sldId id="344" r:id="rId4"/>
    <p:sldId id="349" r:id="rId5"/>
    <p:sldId id="350" r:id="rId6"/>
    <p:sldId id="345" r:id="rId7"/>
    <p:sldId id="339" r:id="rId8"/>
    <p:sldId id="266" r:id="rId9"/>
    <p:sldId id="334" r:id="rId10"/>
    <p:sldId id="306" r:id="rId11"/>
    <p:sldId id="348" r:id="rId12"/>
    <p:sldId id="347" r:id="rId13"/>
    <p:sldId id="340" r:id="rId14"/>
    <p:sldId id="330" r:id="rId15"/>
    <p:sldId id="341" r:id="rId16"/>
    <p:sldId id="343" r:id="rId17"/>
    <p:sldId id="269" r:id="rId18"/>
    <p:sldId id="298" r:id="rId19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orient="horz" pos="232" userDrawn="1">
          <p15:clr>
            <a:srgbClr val="A4A3A4"/>
          </p15:clr>
        </p15:guide>
        <p15:guide id="4" orient="horz" pos="4088" userDrawn="1">
          <p15:clr>
            <a:srgbClr val="A4A3A4"/>
          </p15:clr>
        </p15:guide>
        <p15:guide id="5" pos="5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7E2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138" autoAdjust="0"/>
    <p:restoredTop sz="94303" autoAdjust="0"/>
  </p:normalViewPr>
  <p:slideViewPr>
    <p:cSldViewPr snapToGrid="0" snapToObjects="1">
      <p:cViewPr varScale="1">
        <p:scale>
          <a:sx n="54" d="100"/>
          <a:sy n="54" d="100"/>
        </p:scale>
        <p:origin x="240" y="56"/>
      </p:cViewPr>
      <p:guideLst>
        <p:guide pos="3840"/>
        <p:guide orient="horz" pos="2160"/>
        <p:guide orient="horz" pos="232"/>
        <p:guide orient="horz" pos="4088"/>
        <p:guide pos="57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f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jf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4.png>
</file>

<file path=ppt/media/image5.png>
</file>

<file path=ppt/media/image6.jfif>
</file>

<file path=ppt/media/image7.jfif>
</file>

<file path=ppt/media/image8.pn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DF208A-09F4-450F-B241-4A6A4176DD45}" type="datetimeFigureOut">
              <a:rPr lang="zh-CN" altLang="en-US" smtClean="0"/>
              <a:pPr/>
              <a:t>2020/2/26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56C374-55F3-4064-B297-7826F4B8F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602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版权声明：</a:t>
            </a:r>
            <a:r>
              <a:rPr lang="en-US" altLang="zh-CN" dirty="0"/>
              <a:t>300</a:t>
            </a:r>
            <a:r>
              <a:rPr lang="zh-CN" altLang="en-US" dirty="0"/>
              <a:t>套精品模板商业授权，请联系</a:t>
            </a:r>
            <a:r>
              <a:rPr lang="en-US" altLang="zh-CN" dirty="0"/>
              <a:t>【</a:t>
            </a:r>
            <a:r>
              <a:rPr lang="zh-CN" altLang="en-US" dirty="0"/>
              <a:t>锐旗设计</a:t>
            </a:r>
            <a:r>
              <a:rPr lang="en-US" altLang="zh-CN" dirty="0"/>
              <a:t>】:https://9ppt.taobao.com</a:t>
            </a:r>
            <a:r>
              <a:rPr lang="zh-CN" altLang="en-US" dirty="0"/>
              <a:t>，专业</a:t>
            </a:r>
            <a:r>
              <a:rPr lang="en-US" altLang="zh-CN" dirty="0"/>
              <a:t>PPT</a:t>
            </a:r>
            <a:r>
              <a:rPr lang="zh-CN" altLang="en-US" dirty="0"/>
              <a:t>老师为你解决所有</a:t>
            </a:r>
            <a:r>
              <a:rPr lang="en-US" altLang="zh-CN" dirty="0"/>
              <a:t>PPT</a:t>
            </a:r>
            <a:r>
              <a:rPr lang="zh-CN" altLang="en-US" dirty="0"/>
              <a:t>问题！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56C374-55F3-4064-B297-7826F4B8F89C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725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版权声明：</a:t>
            </a:r>
            <a:r>
              <a:rPr lang="en-US" altLang="zh-CN" dirty="0"/>
              <a:t>300</a:t>
            </a:r>
            <a:r>
              <a:rPr lang="zh-CN" altLang="en-US" dirty="0"/>
              <a:t>套精品模板商业授权，请联系</a:t>
            </a:r>
            <a:r>
              <a:rPr lang="en-US" altLang="zh-CN" dirty="0"/>
              <a:t>【</a:t>
            </a:r>
            <a:r>
              <a:rPr lang="zh-CN" altLang="en-US" dirty="0"/>
              <a:t>锐旗设计</a:t>
            </a:r>
            <a:r>
              <a:rPr lang="en-US" altLang="zh-CN" dirty="0"/>
              <a:t>】:https://9ppt.taobao.com</a:t>
            </a:r>
            <a:r>
              <a:rPr lang="zh-CN" altLang="en-US" dirty="0"/>
              <a:t>，专业</a:t>
            </a:r>
            <a:r>
              <a:rPr lang="en-US" altLang="zh-CN" dirty="0"/>
              <a:t>PPT</a:t>
            </a:r>
            <a:r>
              <a:rPr lang="zh-CN" altLang="en-US" dirty="0"/>
              <a:t>老师为你解决所有</a:t>
            </a:r>
            <a:r>
              <a:rPr lang="en-US" altLang="zh-CN" dirty="0"/>
              <a:t>PPT</a:t>
            </a:r>
            <a:r>
              <a:rPr lang="zh-CN" altLang="en-US" dirty="0"/>
              <a:t>问题！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56C374-55F3-4064-B297-7826F4B8F89C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1640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6556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/>
        </p:blipFill>
        <p:spPr>
          <a:xfrm>
            <a:off x="3882314" y="1181451"/>
            <a:ext cx="4495104" cy="449510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72364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 rotWithShape="1">
          <a:blip r:embed="rId2"/>
          <a:srcRect t="5163" r="25633" b="6685"/>
          <a:stretch/>
        </p:blipFill>
        <p:spPr bwMode="auto">
          <a:xfrm>
            <a:off x="749300" y="355600"/>
            <a:ext cx="10363200" cy="607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08975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/>
        </p:blipFill>
        <p:spPr>
          <a:xfrm>
            <a:off x="8015258" y="-12700"/>
            <a:ext cx="4189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075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/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01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9286875" y="66675"/>
            <a:ext cx="2905125" cy="679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75327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r>
              <a:rPr kumimoji="1" lang="en-US" altLang="zh-CN" sz="1600" b="1" dirty="0"/>
              <a:t>LOGO&amp;PIC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00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79" r:id="rId3"/>
    <p:sldLayoutId id="2147483680" r:id="rId4"/>
    <p:sldLayoutId id="2147483681" r:id="rId5"/>
    <p:sldLayoutId id="2147483682" r:id="rId6"/>
    <p:sldLayoutId id="2147483662" r:id="rId7"/>
    <p:sldLayoutId id="214748366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jf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gif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sv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fif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fif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f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1955800"/>
            <a:ext cx="12192000" cy="369678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2800" dirty="0">
                <a:latin typeface="+mn-ea"/>
              </a:rPr>
              <a:t>2020</a:t>
            </a:r>
            <a:r>
              <a:rPr lang="zh-CN" altLang="en-US" sz="2800" dirty="0">
                <a:latin typeface="+mn-ea"/>
              </a:rPr>
              <a:t>春</a:t>
            </a:r>
            <a:endParaRPr lang="en-US" altLang="zh-CN" sz="2800" dirty="0">
              <a:latin typeface="+mn-ea"/>
            </a:endParaRPr>
          </a:p>
          <a:p>
            <a:pPr algn="ctr">
              <a:lnSpc>
                <a:spcPct val="200000"/>
              </a:lnSpc>
            </a:pPr>
            <a:r>
              <a:rPr lang="en-US" altLang="zh-CN" sz="6000" dirty="0">
                <a:latin typeface="+mn-ea"/>
              </a:rPr>
              <a:t>《</a:t>
            </a:r>
            <a:r>
              <a:rPr lang="zh-CN" altLang="en-US" sz="6000" dirty="0">
                <a:latin typeface="+mn-ea"/>
              </a:rPr>
              <a:t>电气工程建模与仿真</a:t>
            </a:r>
            <a:r>
              <a:rPr lang="en-US" altLang="zh-CN" sz="6000" dirty="0">
                <a:latin typeface="+mn-ea"/>
              </a:rPr>
              <a:t>》</a:t>
            </a:r>
          </a:p>
          <a:p>
            <a:pPr algn="ctr">
              <a:lnSpc>
                <a:spcPct val="150000"/>
              </a:lnSpc>
            </a:pPr>
            <a:r>
              <a:rPr lang="zh-CN" altLang="en-US" sz="4400" dirty="0">
                <a:latin typeface="+mn-ea"/>
              </a:rPr>
              <a:t>导言</a:t>
            </a:r>
            <a:endParaRPr lang="en-US" altLang="zh-CN" sz="4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1812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095375" y="221072"/>
            <a:ext cx="10134162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3600" b="1" dirty="0"/>
              <a:t>建模与仿真：现代解决复杂工程问题科学范式</a:t>
            </a:r>
            <a:endParaRPr lang="en-US" altLang="zh-CN" sz="4000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48B3F1D2-1799-4746-A5CE-7438F5766E67}"/>
              </a:ext>
            </a:extLst>
          </p:cNvPr>
          <p:cNvGrpSpPr/>
          <p:nvPr/>
        </p:nvGrpSpPr>
        <p:grpSpPr>
          <a:xfrm>
            <a:off x="1095375" y="1041449"/>
            <a:ext cx="10484814" cy="5735556"/>
            <a:chOff x="1095375" y="946035"/>
            <a:chExt cx="10484814" cy="5735556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96C51670-E05A-4E7A-A256-04EAFBAF0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5375" y="946035"/>
              <a:ext cx="10484814" cy="5346561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2C24EE1B-5663-4B59-AE87-9A235F6084CF}"/>
                </a:ext>
              </a:extLst>
            </p:cNvPr>
            <p:cNvSpPr txBox="1"/>
            <p:nvPr/>
          </p:nvSpPr>
          <p:spPr>
            <a:xfrm>
              <a:off x="1473467" y="6269454"/>
              <a:ext cx="2381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/>
                <a:t>伏打与伏打电池堆</a:t>
              </a:r>
            </a:p>
          </p:txBody>
        </p:sp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4756A083-BC19-42F4-B756-70099A666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91890" y="4998650"/>
              <a:ext cx="2160313" cy="1219698"/>
            </a:xfrm>
            <a:prstGeom prst="rect">
              <a:avLst/>
            </a:prstGeom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F029A354-D954-4CC1-8340-A8B66A82DFDF}"/>
                </a:ext>
              </a:extLst>
            </p:cNvPr>
            <p:cNvSpPr/>
            <p:nvPr/>
          </p:nvSpPr>
          <p:spPr>
            <a:xfrm>
              <a:off x="3837837" y="6312259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/>
                <a:t>麦克斯韦电磁方程</a:t>
              </a:r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AB3CEEF4-8F6F-4E6A-93F2-D43FB10D7C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74782" y="4846301"/>
              <a:ext cx="2102596" cy="1295654"/>
            </a:xfrm>
            <a:prstGeom prst="rect">
              <a:avLst/>
            </a:prstGeom>
          </p:spPr>
        </p:pic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3038863-2528-4731-81AC-72065B330352}"/>
                </a:ext>
              </a:extLst>
            </p:cNvPr>
            <p:cNvSpPr/>
            <p:nvPr/>
          </p:nvSpPr>
          <p:spPr>
            <a:xfrm>
              <a:off x="6267082" y="6291965"/>
              <a:ext cx="257948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/>
                <a:t>电机电磁场分析与设计</a:t>
              </a: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2D9614F-BB06-41BE-B2D2-451D8E55186B}"/>
                </a:ext>
              </a:extLst>
            </p:cNvPr>
            <p:cNvGrpSpPr/>
            <p:nvPr/>
          </p:nvGrpSpPr>
          <p:grpSpPr>
            <a:xfrm>
              <a:off x="6317515" y="5072266"/>
              <a:ext cx="2160313" cy="1219699"/>
              <a:chOff x="7410202" y="2047197"/>
              <a:chExt cx="4458319" cy="2849744"/>
            </a:xfrm>
          </p:grpSpPr>
          <p:pic>
            <p:nvPicPr>
              <p:cNvPr id="32" name="Picture 8">
                <a:extLst>
                  <a:ext uri="{FF2B5EF4-FFF2-40B4-BE49-F238E27FC236}">
                    <a16:creationId xmlns:a16="http://schemas.microsoft.com/office/drawing/2014/main" id="{DC17F425-298E-4407-A7D8-575ECD7C43A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9746766" y="2192976"/>
                <a:ext cx="2121755" cy="204651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33" name="图片 32" descr="交流电机.gif">
                <a:extLst>
                  <a:ext uri="{FF2B5EF4-FFF2-40B4-BE49-F238E27FC236}">
                    <a16:creationId xmlns:a16="http://schemas.microsoft.com/office/drawing/2014/main" id="{6B1E73D6-5653-4137-8BB5-3D4E5E2095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7410202" y="2047197"/>
                <a:ext cx="2122714" cy="2849744"/>
              </a:xfrm>
              <a:prstGeom prst="rect">
                <a:avLst/>
              </a:prstGeom>
            </p:spPr>
          </p:pic>
        </p:grpSp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id="{946B69FC-0BF6-451B-863A-366DF8FCE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445618" y="5025575"/>
              <a:ext cx="1236948" cy="1175101"/>
            </a:xfrm>
            <a:prstGeom prst="rect">
              <a:avLst/>
            </a:prstGeom>
          </p:spPr>
        </p:pic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E0F14C6-3568-4E46-AE18-0614ECD300EF}"/>
                </a:ext>
              </a:extLst>
            </p:cNvPr>
            <p:cNvSpPr/>
            <p:nvPr/>
          </p:nvSpPr>
          <p:spPr>
            <a:xfrm>
              <a:off x="8916181" y="6289073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/>
                <a:t>设备故障在线监测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59A6C20-F698-4FA7-B40E-2404CB9F5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723" y="2876248"/>
            <a:ext cx="10408554" cy="38319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E715C8A-5992-464F-BC25-C126AEB38E05}"/>
              </a:ext>
            </a:extLst>
          </p:cNvPr>
          <p:cNvSpPr/>
          <p:nvPr/>
        </p:nvSpPr>
        <p:spPr>
          <a:xfrm>
            <a:off x="1189119" y="1670589"/>
            <a:ext cx="10241280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/>
            <a:r>
              <a:rPr lang="zh-CN" altLang="en-US" sz="2400" b="1" dirty="0">
                <a:solidFill>
                  <a:srgbClr val="C00000"/>
                </a:solidFill>
              </a:rPr>
              <a:t>承上启下</a:t>
            </a:r>
            <a:r>
              <a:rPr lang="zh-CN" altLang="en-US" sz="2400" dirty="0">
                <a:solidFill>
                  <a:srgbClr val="C00000"/>
                </a:solidFill>
              </a:rPr>
              <a:t>：</a:t>
            </a:r>
            <a:r>
              <a:rPr lang="zh-CN" altLang="en-US" sz="2400" b="1" dirty="0">
                <a:solidFill>
                  <a:prstClr val="black"/>
                </a:solidFill>
              </a:rPr>
              <a:t>辅助</a:t>
            </a:r>
            <a:r>
              <a:rPr lang="zh-CN" altLang="en-US" sz="2400" dirty="0">
                <a:solidFill>
                  <a:prstClr val="black"/>
                </a:solidFill>
              </a:rPr>
              <a:t>相关</a:t>
            </a:r>
            <a:r>
              <a:rPr lang="zh-CN" altLang="en-US" sz="2400" b="1" dirty="0">
                <a:solidFill>
                  <a:prstClr val="black"/>
                </a:solidFill>
              </a:rPr>
              <a:t>专业基础、核心课程</a:t>
            </a:r>
            <a:r>
              <a:rPr lang="zh-CN" altLang="en-US" sz="2400" dirty="0">
                <a:solidFill>
                  <a:prstClr val="black"/>
                </a:solidFill>
              </a:rPr>
              <a:t>学习，促进知识的“</a:t>
            </a:r>
            <a:r>
              <a:rPr lang="zh-CN" altLang="en-US" sz="2400" b="1" dirty="0">
                <a:solidFill>
                  <a:prstClr val="black"/>
                </a:solidFill>
              </a:rPr>
              <a:t>显化</a:t>
            </a:r>
            <a:r>
              <a:rPr lang="zh-CN" altLang="en-US" sz="2400" dirty="0">
                <a:solidFill>
                  <a:prstClr val="black"/>
                </a:solidFill>
              </a:rPr>
              <a:t>”理解</a:t>
            </a:r>
            <a:endParaRPr lang="en-US" altLang="zh-CN" sz="2800" dirty="0">
              <a:solidFill>
                <a:prstClr val="black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64653DB-5D44-4AF8-BD0E-866132A1F4A6}"/>
              </a:ext>
            </a:extLst>
          </p:cNvPr>
          <p:cNvSpPr/>
          <p:nvPr/>
        </p:nvSpPr>
        <p:spPr>
          <a:xfrm>
            <a:off x="1189118" y="2158551"/>
            <a:ext cx="10241280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/>
            <a:r>
              <a:rPr lang="zh-CN" altLang="en-US" sz="2400" b="1" dirty="0">
                <a:solidFill>
                  <a:srgbClr val="C00000"/>
                </a:solidFill>
              </a:rPr>
              <a:t>继往开来</a:t>
            </a:r>
            <a:r>
              <a:rPr lang="zh-CN" altLang="en-US" sz="2400" dirty="0">
                <a:solidFill>
                  <a:srgbClr val="C00000"/>
                </a:solidFill>
              </a:rPr>
              <a:t>：</a:t>
            </a:r>
            <a:r>
              <a:rPr lang="zh-CN" altLang="en-US" sz="2400" dirty="0">
                <a:solidFill>
                  <a:prstClr val="black"/>
                </a:solidFill>
              </a:rPr>
              <a:t>基于问题驱动式学习，</a:t>
            </a:r>
            <a:r>
              <a:rPr lang="zh-CN" altLang="en-US" sz="2400" b="1" dirty="0"/>
              <a:t>提升</a:t>
            </a:r>
            <a:r>
              <a:rPr lang="zh-CN" altLang="en-US" sz="2400" dirty="0">
                <a:solidFill>
                  <a:prstClr val="black"/>
                </a:solidFill>
              </a:rPr>
              <a:t>界定问题、分析和解决问题的</a:t>
            </a:r>
            <a:r>
              <a:rPr lang="zh-CN" altLang="en-US" sz="2400" b="1" dirty="0">
                <a:solidFill>
                  <a:prstClr val="black"/>
                </a:solidFill>
              </a:rPr>
              <a:t>能力</a:t>
            </a:r>
            <a:endParaRPr lang="zh-CN" altLang="en-US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191CCE3-B32B-4710-8DF3-1C11901C3107}"/>
              </a:ext>
            </a:extLst>
          </p:cNvPr>
          <p:cNvSpPr/>
          <p:nvPr/>
        </p:nvSpPr>
        <p:spPr>
          <a:xfrm>
            <a:off x="1189119" y="1207713"/>
            <a:ext cx="10698081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/>
            <a:r>
              <a:rPr lang="zh-CN" altLang="en-US" sz="2400" b="1" dirty="0">
                <a:solidFill>
                  <a:srgbClr val="C00000"/>
                </a:solidFill>
              </a:rPr>
              <a:t>学以致用</a:t>
            </a:r>
            <a:r>
              <a:rPr lang="zh-CN" altLang="en-US" sz="2400" dirty="0">
                <a:solidFill>
                  <a:srgbClr val="C00000"/>
                </a:solidFill>
              </a:rPr>
              <a:t>：</a:t>
            </a:r>
            <a:r>
              <a:rPr lang="zh-CN" altLang="en-US" sz="2400" dirty="0">
                <a:solidFill>
                  <a:prstClr val="black"/>
                </a:solidFill>
              </a:rPr>
              <a:t>感悟所学</a:t>
            </a:r>
            <a:r>
              <a:rPr lang="zh-CN" altLang="en-US" sz="2400" b="1" dirty="0">
                <a:solidFill>
                  <a:prstClr val="black"/>
                </a:solidFill>
              </a:rPr>
              <a:t>数学知识和思想</a:t>
            </a:r>
            <a:r>
              <a:rPr lang="zh-CN" altLang="en-US" sz="2400" dirty="0">
                <a:solidFill>
                  <a:prstClr val="black"/>
                </a:solidFill>
              </a:rPr>
              <a:t>，通过</a:t>
            </a:r>
            <a:r>
              <a:rPr lang="zh-CN" altLang="en-US" sz="2400" b="1" dirty="0">
                <a:solidFill>
                  <a:prstClr val="black"/>
                </a:solidFill>
              </a:rPr>
              <a:t>建模</a:t>
            </a:r>
            <a:r>
              <a:rPr lang="zh-CN" altLang="en-US" sz="2400" dirty="0">
                <a:solidFill>
                  <a:prstClr val="black"/>
                </a:solidFill>
              </a:rPr>
              <a:t>过程，用以解决实际问题</a:t>
            </a:r>
            <a:endParaRPr lang="en-US" altLang="zh-CN" sz="2800" dirty="0">
              <a:solidFill>
                <a:prstClr val="black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BFA11F0-A510-48BC-8080-FE5604CB1B14}"/>
              </a:ext>
            </a:extLst>
          </p:cNvPr>
          <p:cNvSpPr/>
          <p:nvPr/>
        </p:nvSpPr>
        <p:spPr>
          <a:xfrm>
            <a:off x="1159062" y="3147520"/>
            <a:ext cx="41841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prstClr val="black"/>
                </a:solidFill>
              </a:rPr>
              <a:t>本课程在专业课程体系位置图</a:t>
            </a:r>
            <a:endParaRPr lang="zh-CN" altLang="en-US" sz="2400" b="1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BFE6FB-0DA7-4AD3-B718-510856197D5E}"/>
              </a:ext>
            </a:extLst>
          </p:cNvPr>
          <p:cNvSpPr/>
          <p:nvPr/>
        </p:nvSpPr>
        <p:spPr>
          <a:xfrm>
            <a:off x="1028919" y="399922"/>
            <a:ext cx="10134162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3600" b="1" dirty="0"/>
              <a:t>建模与仿真：有利于专业课程知识和能力提升</a:t>
            </a:r>
            <a:endParaRPr lang="en-US" altLang="zh-CN" sz="4000" dirty="0"/>
          </a:p>
        </p:txBody>
      </p:sp>
    </p:spTree>
    <p:extLst>
      <p:ext uri="{BB962C8B-B14F-4D97-AF65-F5344CB8AC3E}">
        <p14:creationId xmlns:p14="http://schemas.microsoft.com/office/powerpoint/2010/main" val="2419800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47833" y="1795565"/>
            <a:ext cx="4318534" cy="1524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sz="8000" b="1" dirty="0">
                <a:ea typeface="微软雅黑" charset="0"/>
              </a:rPr>
              <a:t>How</a:t>
            </a:r>
          </a:p>
        </p:txBody>
      </p:sp>
      <p:sp>
        <p:nvSpPr>
          <p:cNvPr id="4" name="矩形 3"/>
          <p:cNvSpPr/>
          <p:nvPr/>
        </p:nvSpPr>
        <p:spPr>
          <a:xfrm>
            <a:off x="4889817" y="3377205"/>
            <a:ext cx="2412366" cy="11334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2828E49-20A6-4013-88C8-882142AE3F89}"/>
              </a:ext>
            </a:extLst>
          </p:cNvPr>
          <p:cNvSpPr/>
          <p:nvPr/>
        </p:nvSpPr>
        <p:spPr>
          <a:xfrm>
            <a:off x="1584654" y="4426565"/>
            <a:ext cx="9022691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/>
              <a:t>建模与仿真：如何学？</a:t>
            </a: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420349387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8C569D02-3C6F-4A2A-8FCE-A13A48E89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98" y="3508035"/>
            <a:ext cx="3445785" cy="230292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DF0F21F-4C6B-401C-92BF-D76534957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132" y="3508035"/>
            <a:ext cx="3345420" cy="2302927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41579B9-FF22-45BE-919D-6933C764B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4501" y="3495422"/>
            <a:ext cx="3767456" cy="2292062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550C5829-4AED-4754-A9DD-E66E9DEB389E}"/>
              </a:ext>
            </a:extLst>
          </p:cNvPr>
          <p:cNvSpPr/>
          <p:nvPr/>
        </p:nvSpPr>
        <p:spPr>
          <a:xfrm>
            <a:off x="562556" y="1241104"/>
            <a:ext cx="111107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C00000"/>
                </a:solidFill>
              </a:rPr>
              <a:t>思维</a:t>
            </a:r>
            <a:r>
              <a:rPr lang="zh-CN" altLang="en-US" sz="2800" dirty="0">
                <a:solidFill>
                  <a:prstClr val="black"/>
                </a:solidFill>
              </a:rPr>
              <a:t>：</a:t>
            </a:r>
            <a:r>
              <a:rPr lang="zh-CN" altLang="en-US" sz="2400" dirty="0">
                <a:solidFill>
                  <a:prstClr val="black"/>
                </a:solidFill>
              </a:rPr>
              <a:t>针对实际工程或社会问题，高效</a:t>
            </a:r>
            <a:r>
              <a:rPr lang="zh-CN" altLang="en-US" sz="2400" b="1" dirty="0">
                <a:solidFill>
                  <a:prstClr val="black"/>
                </a:solidFill>
              </a:rPr>
              <a:t>表达</a:t>
            </a:r>
            <a:r>
              <a:rPr lang="zh-CN" altLang="en-US" sz="2400" dirty="0">
                <a:solidFill>
                  <a:prstClr val="black"/>
                </a:solidFill>
              </a:rPr>
              <a:t>工程设计与科学理念，培养计算思维</a:t>
            </a:r>
            <a:endParaRPr lang="zh-CN" altLang="en-US" sz="28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FC6546C-A882-4FBF-895B-3208C7AC4DA4}"/>
              </a:ext>
            </a:extLst>
          </p:cNvPr>
          <p:cNvSpPr/>
          <p:nvPr/>
        </p:nvSpPr>
        <p:spPr>
          <a:xfrm>
            <a:off x="591031" y="1931624"/>
            <a:ext cx="106154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C00000"/>
                </a:solidFill>
              </a:rPr>
              <a:t>应用</a:t>
            </a:r>
            <a:r>
              <a:rPr lang="zh-CN" altLang="en-US" sz="2800" dirty="0">
                <a:solidFill>
                  <a:prstClr val="black"/>
                </a:solidFill>
              </a:rPr>
              <a:t>：</a:t>
            </a:r>
            <a:r>
              <a:rPr lang="zh-CN" altLang="en-US" sz="2400" dirty="0">
                <a:solidFill>
                  <a:prstClr val="black"/>
                </a:solidFill>
              </a:rPr>
              <a:t>全世界通用化工程计算和</a:t>
            </a:r>
            <a:r>
              <a:rPr lang="zh-CN" altLang="en-US" sz="2400" b="1" dirty="0">
                <a:solidFill>
                  <a:prstClr val="black"/>
                </a:solidFill>
              </a:rPr>
              <a:t>设计语言</a:t>
            </a:r>
            <a:r>
              <a:rPr lang="en-US" altLang="zh-CN" sz="2400" b="1" dirty="0">
                <a:solidFill>
                  <a:prstClr val="black"/>
                </a:solidFill>
              </a:rPr>
              <a:t>/</a:t>
            </a:r>
            <a:r>
              <a:rPr lang="zh-CN" altLang="en-US" sz="2400" b="1" dirty="0">
                <a:solidFill>
                  <a:prstClr val="black"/>
                </a:solidFill>
              </a:rPr>
              <a:t>工具</a:t>
            </a:r>
            <a:r>
              <a:rPr lang="zh-CN" altLang="en-US" sz="2400" dirty="0">
                <a:solidFill>
                  <a:prstClr val="black"/>
                </a:solidFill>
              </a:rPr>
              <a:t>，实现多视角跨学科交流</a:t>
            </a:r>
            <a:r>
              <a:rPr lang="zh-CN" altLang="en-US" sz="2400" dirty="0"/>
              <a:t>协作</a:t>
            </a:r>
            <a:endParaRPr lang="zh-CN" altLang="en-US" sz="28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E1DA4A1-DB71-4EFF-A4D1-F8B0B9179B09}"/>
              </a:ext>
            </a:extLst>
          </p:cNvPr>
          <p:cNvSpPr/>
          <p:nvPr/>
        </p:nvSpPr>
        <p:spPr>
          <a:xfrm>
            <a:off x="562556" y="2631881"/>
            <a:ext cx="104951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C00000"/>
                </a:solidFill>
              </a:rPr>
              <a:t>体验</a:t>
            </a:r>
            <a:r>
              <a:rPr lang="zh-CN" altLang="en-US" sz="2800" dirty="0">
                <a:solidFill>
                  <a:prstClr val="black"/>
                </a:solidFill>
              </a:rPr>
              <a:t>：</a:t>
            </a:r>
            <a:r>
              <a:rPr lang="zh-CN" altLang="en-US" sz="2400" dirty="0">
                <a:solidFill>
                  <a:prstClr val="black"/>
                </a:solidFill>
              </a:rPr>
              <a:t>符合时代发展的工业</a:t>
            </a:r>
            <a:r>
              <a:rPr lang="zh-CN" altLang="en-US" sz="2400" b="1" dirty="0">
                <a:solidFill>
                  <a:prstClr val="black"/>
                </a:solidFill>
              </a:rPr>
              <a:t>集成化</a:t>
            </a:r>
            <a:r>
              <a:rPr lang="zh-CN" altLang="en-US" sz="2400" dirty="0">
                <a:solidFill>
                  <a:prstClr val="black"/>
                </a:solidFill>
              </a:rPr>
              <a:t>设计和科学</a:t>
            </a:r>
            <a:r>
              <a:rPr lang="zh-CN" altLang="en-US" sz="2400" b="1" dirty="0">
                <a:solidFill>
                  <a:prstClr val="black"/>
                </a:solidFill>
              </a:rPr>
              <a:t>研究流程</a:t>
            </a:r>
            <a:r>
              <a:rPr lang="zh-CN" altLang="en-US" sz="2400" dirty="0">
                <a:solidFill>
                  <a:prstClr val="black"/>
                </a:solidFill>
              </a:rPr>
              <a:t>，适应未来工作环境</a:t>
            </a:r>
            <a:endParaRPr lang="zh-CN" altLang="en-US" sz="28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45602C4-75DC-4D24-A8BE-23A4B7707017}"/>
              </a:ext>
            </a:extLst>
          </p:cNvPr>
          <p:cNvSpPr/>
          <p:nvPr/>
        </p:nvSpPr>
        <p:spPr>
          <a:xfrm>
            <a:off x="1209245" y="341825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rgbClr val="C00000"/>
                </a:solidFill>
              </a:rPr>
              <a:t>教学总体目标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7778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 noChangeArrowheads="1"/>
          </p:cNvSpPr>
          <p:nvPr/>
        </p:nvSpPr>
        <p:spPr bwMode="auto">
          <a:xfrm>
            <a:off x="78978" y="1898690"/>
            <a:ext cx="12034043" cy="390504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indent="2540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+mn-ea"/>
                <a:cs typeface="Times New Roman" pitchFamily="18" charset="0"/>
              </a:rPr>
              <a:t>（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+mn-ea"/>
                <a:cs typeface="Times New Roman" pitchFamily="18" charset="0"/>
              </a:rPr>
              <a:t>1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）能针对某个特定实际问题，识别并选择</a:t>
            </a:r>
            <a:r>
              <a:rPr lang="zh-CN" altLang="en-US" sz="2400" b="1" dirty="0">
                <a:solidFill>
                  <a:srgbClr val="C00000"/>
                </a:solidFill>
                <a:latin typeface="+mn-ea"/>
                <a:cs typeface="Times New Roman" pitchFamily="18" charset="0"/>
              </a:rPr>
              <a:t>使用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合适的</a:t>
            </a:r>
            <a:r>
              <a:rPr lang="zh-CN" altLang="en-US" sz="2400" b="1" dirty="0">
                <a:solidFill>
                  <a:srgbClr val="C00000"/>
                </a:solidFill>
                <a:latin typeface="+mn-ea"/>
                <a:cs typeface="Times New Roman" pitchFamily="18" charset="0"/>
              </a:rPr>
              <a:t>建模仿真工具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，给出该类问题的解决方案，并能审慎判断结果的有效性；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ea"/>
              <a:cs typeface="宋体" pitchFamily="2" charset="-122"/>
            </a:endParaRPr>
          </a:p>
          <a:p>
            <a:pPr indent="2540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+mn-ea"/>
                <a:cs typeface="Times New Roman" pitchFamily="18" charset="0"/>
              </a:rPr>
              <a:t>（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+mn-ea"/>
                <a:cs typeface="Times New Roman" pitchFamily="18" charset="0"/>
              </a:rPr>
              <a:t>2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）能以口头、书面和可视化展示等交流方式</a:t>
            </a:r>
            <a:r>
              <a:rPr lang="zh-CN" altLang="en-US" sz="2400" b="1" dirty="0">
                <a:solidFill>
                  <a:srgbClr val="C00000"/>
                </a:solidFill>
                <a:latin typeface="+mn-ea"/>
                <a:cs typeface="Times New Roman" pitchFamily="18" charset="0"/>
              </a:rPr>
              <a:t>有效表达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并合乎规范地阐述建模过程，解决方案的合理性、有效性、可行性等问题，证据充分且有独到见解；</a:t>
            </a:r>
            <a:endParaRPr lang="en-US" altLang="zh-CN" sz="2400" dirty="0">
              <a:solidFill>
                <a:srgbClr val="333333"/>
              </a:solidFill>
              <a:latin typeface="+mn-ea"/>
              <a:cs typeface="Times New Roman" pitchFamily="18" charset="0"/>
            </a:endParaRPr>
          </a:p>
          <a:p>
            <a:pPr indent="2540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（</a:t>
            </a:r>
            <a:r>
              <a:rPr lang="en-US" altLang="zh-CN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3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）能从多元化视角</a:t>
            </a:r>
            <a:r>
              <a:rPr lang="zh-CN" altLang="en-US" sz="2400" b="1" dirty="0">
                <a:solidFill>
                  <a:srgbClr val="C00000"/>
                </a:solidFill>
                <a:latin typeface="+mn-ea"/>
                <a:cs typeface="Times New Roman" pitchFamily="18" charset="0"/>
              </a:rPr>
              <a:t>分析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不同方案或方法的优劣，并保持</a:t>
            </a:r>
            <a:r>
              <a:rPr lang="zh-CN" altLang="en-US" sz="2400" b="1" dirty="0">
                <a:solidFill>
                  <a:srgbClr val="C00000"/>
                </a:solidFill>
                <a:latin typeface="+mn-ea"/>
                <a:cs typeface="Times New Roman" pitchFamily="18" charset="0"/>
              </a:rPr>
              <a:t>审辩性思维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和开放性思维；</a:t>
            </a:r>
            <a:endParaRPr lang="en-US" altLang="zh-CN" sz="2400" dirty="0">
              <a:solidFill>
                <a:srgbClr val="333333"/>
              </a:solidFill>
              <a:latin typeface="+mn-ea"/>
              <a:cs typeface="Times New Roman" pitchFamily="18" charset="0"/>
            </a:endParaRPr>
          </a:p>
          <a:p>
            <a:pPr indent="2540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（</a:t>
            </a:r>
            <a:r>
              <a:rPr lang="en-US" altLang="zh-CN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4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）能通过</a:t>
            </a:r>
            <a:r>
              <a:rPr lang="zh-CN" altLang="en-US" sz="2400" b="1" dirty="0">
                <a:solidFill>
                  <a:srgbClr val="C00000"/>
                </a:solidFill>
                <a:latin typeface="+mn-ea"/>
                <a:cs typeface="Times New Roman" pitchFamily="18" charset="0"/>
              </a:rPr>
              <a:t>自主学习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掌握相关仿真工具，反思学习中不足、收获和改进策略。</a:t>
            </a:r>
            <a:endParaRPr lang="en-US" altLang="zh-CN" sz="2400" dirty="0">
              <a:solidFill>
                <a:srgbClr val="333333"/>
              </a:solidFill>
              <a:latin typeface="+mn-ea"/>
              <a:cs typeface="Times New Roman" pitchFamily="18" charset="0"/>
            </a:endParaRPr>
          </a:p>
          <a:p>
            <a:pPr indent="2540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（</a:t>
            </a:r>
            <a:r>
              <a:rPr lang="en-US" altLang="zh-CN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5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）明确</a:t>
            </a:r>
            <a:r>
              <a:rPr lang="zh-CN" altLang="en-US" sz="2400" b="1" dirty="0">
                <a:solidFill>
                  <a:srgbClr val="C00000"/>
                </a:solidFill>
                <a:latin typeface="+mn-ea"/>
                <a:cs typeface="Times New Roman" pitchFamily="18" charset="0"/>
              </a:rPr>
              <a:t>团队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角色和组织协调作用，开展</a:t>
            </a:r>
            <a:r>
              <a:rPr lang="zh-CN" altLang="en-US" sz="2400" b="1" dirty="0">
                <a:solidFill>
                  <a:srgbClr val="C00000"/>
                </a:solidFill>
                <a:latin typeface="+mn-ea"/>
                <a:cs typeface="Times New Roman" pitchFamily="18" charset="0"/>
              </a:rPr>
              <a:t>合作</a:t>
            </a:r>
            <a:r>
              <a:rPr lang="zh-CN" altLang="en-US" sz="2400" dirty="0">
                <a:solidFill>
                  <a:srgbClr val="333333"/>
                </a:solidFill>
                <a:latin typeface="+mn-ea"/>
                <a:cs typeface="Times New Roman" pitchFamily="18" charset="0"/>
              </a:rPr>
              <a:t>性学习，协同完成团队任务。</a:t>
            </a:r>
            <a:endParaRPr lang="en-US" altLang="zh-CN" sz="2400" dirty="0">
              <a:solidFill>
                <a:srgbClr val="333333"/>
              </a:solidFill>
              <a:latin typeface="+mn-ea"/>
              <a:cs typeface="Times New Roman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F07CA08-80C6-47CA-A5DC-79F3617A17D1}"/>
              </a:ext>
            </a:extLst>
          </p:cNvPr>
          <p:cNvSpPr/>
          <p:nvPr/>
        </p:nvSpPr>
        <p:spPr>
          <a:xfrm>
            <a:off x="847136" y="1120693"/>
            <a:ext cx="49552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indent="254000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dirty="0">
                <a:solidFill>
                  <a:srgbClr val="333333"/>
                </a:solidFill>
                <a:latin typeface="微软雅黑"/>
                <a:cs typeface="Times New Roman" pitchFamily="18" charset="0"/>
              </a:rPr>
              <a:t>本课程结束后，学生能：</a:t>
            </a:r>
            <a:endParaRPr lang="zh-CN" altLang="en-US" sz="2800" dirty="0">
              <a:solidFill>
                <a:prstClr val="black"/>
              </a:solidFill>
              <a:latin typeface="微软雅黑"/>
              <a:cs typeface="宋体" pitchFamily="2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BB68733-9285-4571-9995-9A2BED7D376B}"/>
              </a:ext>
            </a:extLst>
          </p:cNvPr>
          <p:cNvSpPr/>
          <p:nvPr/>
        </p:nvSpPr>
        <p:spPr>
          <a:xfrm>
            <a:off x="1209245" y="341825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rgbClr val="C00000"/>
                </a:solidFill>
              </a:rPr>
              <a:t>教学具体目标</a:t>
            </a:r>
            <a:endParaRPr lang="zh-CN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6D901F60-4AF0-4B02-AFFB-EA306C0EC762}"/>
              </a:ext>
            </a:extLst>
          </p:cNvPr>
          <p:cNvGrpSpPr/>
          <p:nvPr/>
        </p:nvGrpSpPr>
        <p:grpSpPr>
          <a:xfrm>
            <a:off x="5806633" y="2001065"/>
            <a:ext cx="2821577" cy="1499704"/>
            <a:chOff x="5963035" y="2959760"/>
            <a:chExt cx="2821577" cy="470677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9FE020E5-8271-43F6-9126-7ED8807A7784}"/>
                </a:ext>
              </a:extLst>
            </p:cNvPr>
            <p:cNvSpPr/>
            <p:nvPr/>
          </p:nvSpPr>
          <p:spPr>
            <a:xfrm>
              <a:off x="5963035" y="2959760"/>
              <a:ext cx="2821577" cy="46147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56392398-9191-4C43-AF22-AC8F0681C292}"/>
                </a:ext>
              </a:extLst>
            </p:cNvPr>
            <p:cNvSpPr/>
            <p:nvPr/>
          </p:nvSpPr>
          <p:spPr>
            <a:xfrm>
              <a:off x="5969725" y="2972014"/>
              <a:ext cx="114219" cy="458423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42A12324-C797-443A-9897-AFF157F2F560}"/>
              </a:ext>
            </a:extLst>
          </p:cNvPr>
          <p:cNvSpPr/>
          <p:nvPr/>
        </p:nvSpPr>
        <p:spPr>
          <a:xfrm>
            <a:off x="1036739" y="164708"/>
            <a:ext cx="9539787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rgbClr val="C00000"/>
                </a:solidFill>
              </a:rPr>
              <a:t>具体学习：</a:t>
            </a:r>
            <a:r>
              <a:rPr lang="zh-CN" altLang="en-US" sz="3600" b="1" dirty="0"/>
              <a:t>根据问题类型分：</a:t>
            </a:r>
            <a:r>
              <a:rPr lang="en-US" altLang="zh-CN" sz="3600" b="1" dirty="0"/>
              <a:t>A/B</a:t>
            </a:r>
            <a:r>
              <a:rPr lang="zh-CN" altLang="en-US" sz="3600" b="1" dirty="0"/>
              <a:t>两个方向</a:t>
            </a:r>
            <a:endParaRPr lang="en-US" altLang="zh-CN" sz="4000" dirty="0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D2565BC2-E84C-49BF-8D98-0901A7F7985D}"/>
              </a:ext>
            </a:extLst>
          </p:cNvPr>
          <p:cNvGrpSpPr/>
          <p:nvPr/>
        </p:nvGrpSpPr>
        <p:grpSpPr>
          <a:xfrm>
            <a:off x="584693" y="1689570"/>
            <a:ext cx="2511310" cy="1843765"/>
            <a:chOff x="3879680" y="36068"/>
            <a:chExt cx="2821578" cy="577737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BDD035E4-64A9-444B-BF40-ABBAC463EEDD}"/>
                </a:ext>
              </a:extLst>
            </p:cNvPr>
            <p:cNvGrpSpPr/>
            <p:nvPr/>
          </p:nvGrpSpPr>
          <p:grpSpPr>
            <a:xfrm>
              <a:off x="3879680" y="150890"/>
              <a:ext cx="2821578" cy="462915"/>
              <a:chOff x="5969725" y="2395326"/>
              <a:chExt cx="2821578" cy="462915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2E55257D-BC56-45C8-A8E1-DC9B041FBBE1}"/>
                  </a:ext>
                </a:extLst>
              </p:cNvPr>
              <p:cNvSpPr/>
              <p:nvPr/>
            </p:nvSpPr>
            <p:spPr>
              <a:xfrm>
                <a:off x="5969726" y="2395326"/>
                <a:ext cx="2821577" cy="461484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F2E38448-0CC9-4E7B-86F4-DCA34E2D1C69}"/>
                  </a:ext>
                </a:extLst>
              </p:cNvPr>
              <p:cNvSpPr/>
              <p:nvPr/>
            </p:nvSpPr>
            <p:spPr>
              <a:xfrm>
                <a:off x="5969725" y="2399818"/>
                <a:ext cx="93115" cy="458423"/>
              </a:xfrm>
              <a:prstGeom prst="rect">
                <a:avLst/>
              </a:prstGeom>
              <a:solidFill>
                <a:srgbClr val="202A36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583044FF-4FF8-4AFB-B18E-19646D056325}"/>
                </a:ext>
              </a:extLst>
            </p:cNvPr>
            <p:cNvSpPr/>
            <p:nvPr/>
          </p:nvSpPr>
          <p:spPr>
            <a:xfrm>
              <a:off x="3995753" y="36068"/>
              <a:ext cx="2265259" cy="5004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b="1" kern="0" dirty="0">
                  <a:solidFill>
                    <a:srgbClr val="202A36"/>
                  </a:solidFill>
                  <a:latin typeface="微软雅黑" panose="020B0503020204020204" pitchFamily="34" charset="-122"/>
                </a:rPr>
                <a:t>基本</a:t>
              </a: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</a:rPr>
                <a:t>问题</a:t>
              </a:r>
              <a:r>
                <a:rPr kumimoji="0" lang="en-US" altLang="zh-CN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</a:rPr>
                <a:t>-</a:t>
              </a: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</a:rPr>
                <a:t>建模求解</a:t>
              </a: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ACACC72A-709D-4DB4-9793-00063274FCB2}"/>
              </a:ext>
            </a:extLst>
          </p:cNvPr>
          <p:cNvGrpSpPr/>
          <p:nvPr/>
        </p:nvGrpSpPr>
        <p:grpSpPr>
          <a:xfrm>
            <a:off x="5809971" y="4460366"/>
            <a:ext cx="3055645" cy="1931827"/>
            <a:chOff x="427055" y="3078026"/>
            <a:chExt cx="3055645" cy="1868694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1C2051AA-9F66-41B3-9C80-B6539A31BEAA}"/>
                </a:ext>
              </a:extLst>
            </p:cNvPr>
            <p:cNvGrpSpPr/>
            <p:nvPr/>
          </p:nvGrpSpPr>
          <p:grpSpPr>
            <a:xfrm>
              <a:off x="550973" y="3458338"/>
              <a:ext cx="2822012" cy="1488382"/>
              <a:chOff x="2688533" y="2330182"/>
              <a:chExt cx="2822012" cy="1488382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5740274A-2EAF-4A0C-96AD-C924820FB71C}"/>
                  </a:ext>
                </a:extLst>
              </p:cNvPr>
              <p:cNvSpPr/>
              <p:nvPr/>
            </p:nvSpPr>
            <p:spPr>
              <a:xfrm>
                <a:off x="2688968" y="2355763"/>
                <a:ext cx="2821577" cy="1462801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8D4CAD56-489B-4AD2-B38A-02AD7C1D28EB}"/>
                  </a:ext>
                </a:extLst>
              </p:cNvPr>
              <p:cNvSpPr/>
              <p:nvPr/>
            </p:nvSpPr>
            <p:spPr>
              <a:xfrm>
                <a:off x="2688533" y="2330182"/>
                <a:ext cx="131305" cy="1463971"/>
              </a:xfrm>
              <a:prstGeom prst="rect">
                <a:avLst/>
              </a:prstGeom>
              <a:solidFill>
                <a:srgbClr val="202A36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B3E51AAA-C709-4E0C-9A26-20A175C10817}"/>
                </a:ext>
              </a:extLst>
            </p:cNvPr>
            <p:cNvSpPr/>
            <p:nvPr/>
          </p:nvSpPr>
          <p:spPr>
            <a:xfrm>
              <a:off x="427055" y="3078026"/>
              <a:ext cx="305564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</a:rPr>
                <a:t>（电力）系统模型描述</a:t>
              </a:r>
              <a:r>
                <a:rPr kumimoji="0" lang="en-US" altLang="zh-CN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</a:rPr>
                <a:t>-</a:t>
              </a: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</a:rPr>
                <a:t>分析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</a:endParaRP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32A9B18C-6D71-42A7-AD86-E97D1214DAA6}"/>
              </a:ext>
            </a:extLst>
          </p:cNvPr>
          <p:cNvSpPr/>
          <p:nvPr/>
        </p:nvSpPr>
        <p:spPr>
          <a:xfrm>
            <a:off x="8701778" y="1994564"/>
            <a:ext cx="3370640" cy="1474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</a:rPr>
              <a:t>电磁场与波</a:t>
            </a:r>
            <a:endParaRPr lang="en-US" altLang="zh-CN" b="1" dirty="0">
              <a:solidFill>
                <a:srgbClr val="202A36"/>
              </a:solidFill>
              <a:latin typeface="微软雅黑" panose="020B0503020204020204" pitchFamily="34" charset="-122"/>
            </a:endParaRPr>
          </a:p>
          <a:p>
            <a:pPr defTabSz="914400"/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</a:rPr>
              <a:t>静电场</a:t>
            </a:r>
            <a:endParaRPr lang="en-US" altLang="zh-CN" sz="1600" dirty="0">
              <a:solidFill>
                <a:srgbClr val="202A36"/>
              </a:solidFill>
              <a:latin typeface="微软雅黑" panose="020B0503020204020204" pitchFamily="34" charset="-122"/>
            </a:endParaRPr>
          </a:p>
          <a:p>
            <a:pPr defTabSz="914400"/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</a:rPr>
              <a:t>静磁场</a:t>
            </a:r>
            <a:endParaRPr lang="en-US" altLang="zh-CN" sz="1600" dirty="0">
              <a:solidFill>
                <a:srgbClr val="202A36"/>
              </a:solidFill>
              <a:latin typeface="微软雅黑" panose="020B0503020204020204" pitchFamily="34" charset="-122"/>
            </a:endParaRPr>
          </a:p>
          <a:p>
            <a:pPr defTabSz="914400"/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</a:rPr>
              <a:t>涡流场</a:t>
            </a:r>
            <a:endParaRPr lang="en-US" altLang="zh-CN" sz="1600" dirty="0">
              <a:solidFill>
                <a:srgbClr val="202A36"/>
              </a:solidFill>
              <a:latin typeface="微软雅黑" panose="020B0503020204020204" pitchFamily="34" charset="-122"/>
            </a:endParaRPr>
          </a:p>
          <a:p>
            <a:pPr defTabSz="914400">
              <a:lnSpc>
                <a:spcPct val="150000"/>
              </a:lnSpc>
            </a:pPr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</a:rPr>
              <a:t>多物理场（电磁</a:t>
            </a:r>
            <a:r>
              <a:rPr lang="en-US" altLang="zh-CN" b="1" dirty="0">
                <a:solidFill>
                  <a:srgbClr val="202A36"/>
                </a:solidFill>
                <a:latin typeface="微软雅黑" panose="020B0503020204020204" pitchFamily="34" charset="-122"/>
              </a:rPr>
              <a:t>-</a:t>
            </a:r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</a:rPr>
              <a:t>温度</a:t>
            </a:r>
            <a:r>
              <a:rPr lang="en-US" altLang="zh-CN" b="1" dirty="0">
                <a:solidFill>
                  <a:srgbClr val="202A36"/>
                </a:solidFill>
                <a:latin typeface="微软雅黑" panose="020B0503020204020204" pitchFamily="34" charset="-122"/>
              </a:rPr>
              <a:t>-</a:t>
            </a:r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</a:rPr>
              <a:t>结构）</a:t>
            </a:r>
            <a:endParaRPr lang="en-US" altLang="zh-CN" b="1" dirty="0">
              <a:solidFill>
                <a:srgbClr val="202A36"/>
              </a:solidFill>
              <a:latin typeface="微软雅黑" panose="020B0503020204020204" pitchFamily="34" charset="-122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5D1BBA1C-9C5E-4CB7-9EA9-C3F0FB7E73A9}"/>
              </a:ext>
            </a:extLst>
          </p:cNvPr>
          <p:cNvSpPr/>
          <p:nvPr/>
        </p:nvSpPr>
        <p:spPr>
          <a:xfrm>
            <a:off x="3169118" y="2017298"/>
            <a:ext cx="2652869" cy="1551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基本模型与分析</a:t>
            </a:r>
          </a:p>
          <a:p>
            <a:pPr>
              <a:spcBef>
                <a:spcPts val="600"/>
              </a:spcBef>
            </a:pPr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时域模型</a:t>
            </a:r>
            <a:r>
              <a:rPr lang="en-US" altLang="zh-CN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微分方程</a:t>
            </a:r>
            <a:endParaRPr lang="en-US" altLang="zh-CN" sz="16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复域模型</a:t>
            </a:r>
            <a:r>
              <a:rPr lang="en-US" altLang="zh-CN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传递函数</a:t>
            </a:r>
            <a:endParaRPr lang="en-US" altLang="zh-CN" sz="16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频域模型</a:t>
            </a:r>
            <a:r>
              <a:rPr lang="en-US" altLang="zh-CN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频域特性</a:t>
            </a:r>
            <a:endParaRPr lang="en-US" altLang="zh-CN" sz="16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图形化建模与分析</a:t>
            </a:r>
          </a:p>
        </p:txBody>
      </p:sp>
      <p:pic>
        <p:nvPicPr>
          <p:cNvPr id="49" name="Picture 2">
            <a:extLst>
              <a:ext uri="{FF2B5EF4-FFF2-40B4-BE49-F238E27FC236}">
                <a16:creationId xmlns:a16="http://schemas.microsoft.com/office/drawing/2014/main" id="{34E1629B-DC91-4234-9827-CE5180FD5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3527" y="2293578"/>
            <a:ext cx="1635299" cy="482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5E463E98-0784-4E96-A3E6-58ACEDB70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053" y="5232997"/>
            <a:ext cx="540933" cy="506724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92F77BBE-9621-443A-8821-6CEB2972C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3037" y="5257553"/>
            <a:ext cx="446185" cy="482168"/>
          </a:xfrm>
          <a:prstGeom prst="rect">
            <a:avLst/>
          </a:prstGeom>
        </p:spPr>
      </p:pic>
      <p:pic>
        <p:nvPicPr>
          <p:cNvPr id="53" name="图形 52">
            <a:extLst>
              <a:ext uri="{FF2B5EF4-FFF2-40B4-BE49-F238E27FC236}">
                <a16:creationId xmlns:a16="http://schemas.microsoft.com/office/drawing/2014/main" id="{00C5481B-DB89-40A8-B458-04EE896BCE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0433" y="2225625"/>
            <a:ext cx="1880477" cy="373605"/>
          </a:xfrm>
          <a:prstGeom prst="rect">
            <a:avLst/>
          </a:prstGeom>
        </p:spPr>
      </p:pic>
      <p:pic>
        <p:nvPicPr>
          <p:cNvPr id="54" name="图形 53">
            <a:extLst>
              <a:ext uri="{FF2B5EF4-FFF2-40B4-BE49-F238E27FC236}">
                <a16:creationId xmlns:a16="http://schemas.microsoft.com/office/drawing/2014/main" id="{BC2EAC02-C6E1-447D-910C-FE287638D4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5496" y="2752303"/>
            <a:ext cx="1962479" cy="336425"/>
          </a:xfrm>
          <a:prstGeom prst="rect">
            <a:avLst/>
          </a:prstGeom>
        </p:spPr>
      </p:pic>
      <p:sp>
        <p:nvSpPr>
          <p:cNvPr id="56" name="矩形 55">
            <a:extLst>
              <a:ext uri="{FF2B5EF4-FFF2-40B4-BE49-F238E27FC236}">
                <a16:creationId xmlns:a16="http://schemas.microsoft.com/office/drawing/2014/main" id="{3A3BB07B-5DFF-4618-8D24-ECBE2E5237F9}"/>
              </a:ext>
            </a:extLst>
          </p:cNvPr>
          <p:cNvSpPr/>
          <p:nvPr/>
        </p:nvSpPr>
        <p:spPr>
          <a:xfrm>
            <a:off x="3321880" y="4840679"/>
            <a:ext cx="2652869" cy="1551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基本模型与分析</a:t>
            </a:r>
          </a:p>
          <a:p>
            <a:pPr>
              <a:spcBef>
                <a:spcPts val="600"/>
              </a:spcBef>
            </a:pPr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时域模型</a:t>
            </a:r>
            <a:r>
              <a:rPr lang="en-US" altLang="zh-CN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微分方程</a:t>
            </a:r>
            <a:endParaRPr lang="en-US" altLang="zh-CN" sz="16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复域模型</a:t>
            </a:r>
            <a:r>
              <a:rPr lang="en-US" altLang="zh-CN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传递函数</a:t>
            </a:r>
            <a:endParaRPr lang="en-US" altLang="zh-CN" sz="16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频域模型</a:t>
            </a:r>
            <a:r>
              <a:rPr lang="en-US" altLang="zh-CN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频域特性</a:t>
            </a:r>
            <a:endParaRPr lang="en-US" altLang="zh-CN" sz="16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离散数据建模分析</a:t>
            </a:r>
            <a:endParaRPr lang="en-US" altLang="zh-CN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497B5854-40CA-40FD-AFFD-F43683396633}"/>
              </a:ext>
            </a:extLst>
          </p:cNvPr>
          <p:cNvSpPr/>
          <p:nvPr/>
        </p:nvSpPr>
        <p:spPr>
          <a:xfrm>
            <a:off x="621761" y="1063960"/>
            <a:ext cx="11250643" cy="52322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偏重物理建模求解</a:t>
            </a:r>
            <a:endParaRPr lang="en-US" altLang="zh-CN" sz="2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2079C9E3-4622-4DA6-94A1-F5D217B4C059}"/>
              </a:ext>
            </a:extLst>
          </p:cNvPr>
          <p:cNvGrpSpPr/>
          <p:nvPr/>
        </p:nvGrpSpPr>
        <p:grpSpPr>
          <a:xfrm>
            <a:off x="614588" y="4499740"/>
            <a:ext cx="2732741" cy="1858219"/>
            <a:chOff x="3879680" y="65100"/>
            <a:chExt cx="2903120" cy="580590"/>
          </a:xfrm>
        </p:grpSpPr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11EA8A16-9B8D-40B6-ABDF-F307BA3B7300}"/>
                </a:ext>
              </a:extLst>
            </p:cNvPr>
            <p:cNvGrpSpPr/>
            <p:nvPr/>
          </p:nvGrpSpPr>
          <p:grpSpPr>
            <a:xfrm>
              <a:off x="3879680" y="174201"/>
              <a:ext cx="2903120" cy="471489"/>
              <a:chOff x="5969725" y="2418637"/>
              <a:chExt cx="2903120" cy="471489"/>
            </a:xfrm>
          </p:grpSpPr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119131F1-7F55-411F-8774-79C65D19C052}"/>
                  </a:ext>
                </a:extLst>
              </p:cNvPr>
              <p:cNvSpPr/>
              <p:nvPr/>
            </p:nvSpPr>
            <p:spPr>
              <a:xfrm>
                <a:off x="5969725" y="2418637"/>
                <a:ext cx="2903120" cy="47148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5E71110B-3C3D-44F7-A2CE-D0A5FDE1C7AD}"/>
                  </a:ext>
                </a:extLst>
              </p:cNvPr>
              <p:cNvSpPr/>
              <p:nvPr/>
            </p:nvSpPr>
            <p:spPr>
              <a:xfrm>
                <a:off x="5969725" y="2422674"/>
                <a:ext cx="93115" cy="458423"/>
              </a:xfrm>
              <a:prstGeom prst="rect">
                <a:avLst/>
              </a:prstGeom>
              <a:solidFill>
                <a:srgbClr val="202A36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6D8AD61F-D1C9-4ED5-8768-B523CE525DD2}"/>
                </a:ext>
              </a:extLst>
            </p:cNvPr>
            <p:cNvSpPr/>
            <p:nvPr/>
          </p:nvSpPr>
          <p:spPr>
            <a:xfrm>
              <a:off x="4080992" y="65100"/>
              <a:ext cx="2265259" cy="5004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b="1" kern="0" dirty="0">
                  <a:solidFill>
                    <a:srgbClr val="202A36"/>
                  </a:solidFill>
                  <a:latin typeface="微软雅黑" panose="020B0503020204020204" pitchFamily="34" charset="-122"/>
                </a:rPr>
                <a:t>基本</a:t>
              </a: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</a:rPr>
                <a:t>问题</a:t>
              </a:r>
              <a:r>
                <a:rPr kumimoji="0" lang="en-US" altLang="zh-CN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</a:rPr>
                <a:t>-</a:t>
              </a: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</a:rPr>
                <a:t>建模求解</a:t>
              </a:r>
            </a:p>
          </p:txBody>
        </p:sp>
      </p:grpSp>
      <p:sp>
        <p:nvSpPr>
          <p:cNvPr id="5" name="箭头: 五边形 4">
            <a:extLst>
              <a:ext uri="{FF2B5EF4-FFF2-40B4-BE49-F238E27FC236}">
                <a16:creationId xmlns:a16="http://schemas.microsoft.com/office/drawing/2014/main" id="{FBD3D17A-A7A7-4E52-A460-FE6BB6F5A844}"/>
              </a:ext>
            </a:extLst>
          </p:cNvPr>
          <p:cNvSpPr/>
          <p:nvPr/>
        </p:nvSpPr>
        <p:spPr>
          <a:xfrm>
            <a:off x="3071969" y="2056199"/>
            <a:ext cx="2667786" cy="1462991"/>
          </a:xfrm>
          <a:prstGeom prst="homePlate">
            <a:avLst>
              <a:gd name="adj" fmla="val 19540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E8FA828-E12A-4499-BED7-0146EFE8A33D}"/>
              </a:ext>
            </a:extLst>
          </p:cNvPr>
          <p:cNvSpPr/>
          <p:nvPr/>
        </p:nvSpPr>
        <p:spPr>
          <a:xfrm>
            <a:off x="5632263" y="1613053"/>
            <a:ext cx="30556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（电气）装置模型描述</a:t>
            </a:r>
            <a:r>
              <a:rPr lang="en-US" altLang="zh-CN" b="1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-</a:t>
            </a:r>
            <a:r>
              <a:rPr lang="zh-CN" altLang="en-US" b="1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求解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B03DD55-B34F-46A4-920D-476EE8A17AAA}"/>
              </a:ext>
            </a:extLst>
          </p:cNvPr>
          <p:cNvSpPr/>
          <p:nvPr/>
        </p:nvSpPr>
        <p:spPr>
          <a:xfrm>
            <a:off x="5836904" y="2986887"/>
            <a:ext cx="26308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altLang="zh-CN" b="1" dirty="0">
                <a:solidFill>
                  <a:srgbClr val="202A36"/>
                </a:solidFill>
                <a:latin typeface="微软雅黑" panose="020B0503020204020204" pitchFamily="34" charset="-122"/>
              </a:rPr>
              <a:t>  </a:t>
            </a:r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</a:rPr>
              <a:t>有限元分析（偏微分）</a:t>
            </a:r>
            <a:endParaRPr lang="en-US" altLang="zh-CN" b="1" dirty="0">
              <a:solidFill>
                <a:srgbClr val="202A36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F98D7E6-4E1B-474F-9CFC-9A6D434F60E1}"/>
              </a:ext>
            </a:extLst>
          </p:cNvPr>
          <p:cNvSpPr/>
          <p:nvPr/>
        </p:nvSpPr>
        <p:spPr>
          <a:xfrm>
            <a:off x="776744" y="3192283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</a:rPr>
              <a:t>数值计算、高等数学</a:t>
            </a:r>
            <a:endParaRPr lang="zh-CN" altLang="en-US" dirty="0"/>
          </a:p>
        </p:txBody>
      </p:sp>
      <p:pic>
        <p:nvPicPr>
          <p:cNvPr id="61" name="图形 60">
            <a:extLst>
              <a:ext uri="{FF2B5EF4-FFF2-40B4-BE49-F238E27FC236}">
                <a16:creationId xmlns:a16="http://schemas.microsoft.com/office/drawing/2014/main" id="{E6A9CD15-F4C1-4672-9636-E1D16A4C5E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7393" y="5046195"/>
            <a:ext cx="1880477" cy="373605"/>
          </a:xfrm>
          <a:prstGeom prst="rect">
            <a:avLst/>
          </a:prstGeom>
        </p:spPr>
      </p:pic>
      <p:sp>
        <p:nvSpPr>
          <p:cNvPr id="62" name="矩形 61">
            <a:extLst>
              <a:ext uri="{FF2B5EF4-FFF2-40B4-BE49-F238E27FC236}">
                <a16:creationId xmlns:a16="http://schemas.microsoft.com/office/drawing/2014/main" id="{2592BF85-252F-4A5F-BAB5-0615EABB6B57}"/>
              </a:ext>
            </a:extLst>
          </p:cNvPr>
          <p:cNvSpPr/>
          <p:nvPr/>
        </p:nvSpPr>
        <p:spPr>
          <a:xfrm>
            <a:off x="621761" y="3965563"/>
            <a:ext cx="11308060" cy="523220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偏重数学建模求解</a:t>
            </a:r>
            <a:endParaRPr lang="en-US" altLang="zh-CN" sz="2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2B73B9B6-2146-4A57-990E-7D0214CEB2CA}"/>
              </a:ext>
            </a:extLst>
          </p:cNvPr>
          <p:cNvSpPr/>
          <p:nvPr/>
        </p:nvSpPr>
        <p:spPr>
          <a:xfrm>
            <a:off x="837575" y="5569209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</a:rPr>
              <a:t>数值计算、高等数学</a:t>
            </a:r>
            <a:endParaRPr lang="zh-CN" altLang="en-US" dirty="0"/>
          </a:p>
        </p:txBody>
      </p:sp>
      <p:sp>
        <p:nvSpPr>
          <p:cNvPr id="64" name="箭头: 五边形 63">
            <a:extLst>
              <a:ext uri="{FF2B5EF4-FFF2-40B4-BE49-F238E27FC236}">
                <a16:creationId xmlns:a16="http://schemas.microsoft.com/office/drawing/2014/main" id="{4692B922-E3E0-4B84-9B1D-4B20905214DA}"/>
              </a:ext>
            </a:extLst>
          </p:cNvPr>
          <p:cNvSpPr/>
          <p:nvPr/>
        </p:nvSpPr>
        <p:spPr>
          <a:xfrm>
            <a:off x="3290749" y="4858409"/>
            <a:ext cx="2576050" cy="1462991"/>
          </a:xfrm>
          <a:prstGeom prst="homePlate">
            <a:avLst>
              <a:gd name="adj" fmla="val 1954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11C5F4-6E35-4AB2-B464-F5938F9D5200}"/>
              </a:ext>
            </a:extLst>
          </p:cNvPr>
          <p:cNvSpPr/>
          <p:nvPr/>
        </p:nvSpPr>
        <p:spPr>
          <a:xfrm>
            <a:off x="828896" y="5935320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数据统计、拟合</a:t>
            </a:r>
            <a:r>
              <a: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</a:rPr>
              <a:t>回归等</a:t>
            </a:r>
            <a:endParaRPr lang="en-US" altLang="zh-CN" b="1" dirty="0">
              <a:solidFill>
                <a:srgbClr val="202A36"/>
              </a:solidFill>
              <a:latin typeface="微软雅黑" panose="020B0503020204020204" pitchFamily="34" charset="-122"/>
            </a:endParaRPr>
          </a:p>
        </p:txBody>
      </p:sp>
      <p:sp>
        <p:nvSpPr>
          <p:cNvPr id="65" name="箭头: 五边形 64">
            <a:extLst>
              <a:ext uri="{FF2B5EF4-FFF2-40B4-BE49-F238E27FC236}">
                <a16:creationId xmlns:a16="http://schemas.microsoft.com/office/drawing/2014/main" id="{FCFCDE2D-7575-4CF7-A710-AC1FB783493C}"/>
              </a:ext>
            </a:extLst>
          </p:cNvPr>
          <p:cNvSpPr/>
          <p:nvPr/>
        </p:nvSpPr>
        <p:spPr>
          <a:xfrm>
            <a:off x="8656731" y="2017109"/>
            <a:ext cx="3215674" cy="1462991"/>
          </a:xfrm>
          <a:prstGeom prst="homePlate">
            <a:avLst>
              <a:gd name="adj" fmla="val 0"/>
            </a:avLst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6" name="箭头: 五边形 65">
            <a:extLst>
              <a:ext uri="{FF2B5EF4-FFF2-40B4-BE49-F238E27FC236}">
                <a16:creationId xmlns:a16="http://schemas.microsoft.com/office/drawing/2014/main" id="{2C25FF79-799F-4412-BCCB-7D9FC7BF2187}"/>
              </a:ext>
            </a:extLst>
          </p:cNvPr>
          <p:cNvSpPr/>
          <p:nvPr/>
        </p:nvSpPr>
        <p:spPr>
          <a:xfrm>
            <a:off x="8748283" y="4894968"/>
            <a:ext cx="3181538" cy="1462991"/>
          </a:xfrm>
          <a:prstGeom prst="homePlate">
            <a:avLst>
              <a:gd name="adj" fmla="val 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/>
              <a:t>机器学习</a:t>
            </a:r>
          </a:p>
          <a:p>
            <a:pPr algn="ctr"/>
            <a:endParaRPr lang="zh-CN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6CF59A49-E66F-455F-85D3-948A0BF4BE7F}"/>
              </a:ext>
            </a:extLst>
          </p:cNvPr>
          <p:cNvSpPr/>
          <p:nvPr/>
        </p:nvSpPr>
        <p:spPr>
          <a:xfrm>
            <a:off x="5820898" y="1987820"/>
            <a:ext cx="131305" cy="1513430"/>
          </a:xfrm>
          <a:prstGeom prst="rect">
            <a:avLst/>
          </a:prstGeom>
          <a:solidFill>
            <a:srgbClr val="202A3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8C616BE-E02B-4793-8715-0946A1A1C1BF}"/>
              </a:ext>
            </a:extLst>
          </p:cNvPr>
          <p:cNvSpPr/>
          <p:nvPr/>
        </p:nvSpPr>
        <p:spPr>
          <a:xfrm>
            <a:off x="7263065" y="5218882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zh-CN" altLang="en-US" dirty="0">
                <a:solidFill>
                  <a:srgbClr val="202A36"/>
                </a:solidFill>
                <a:latin typeface="微软雅黑" panose="020B0503020204020204" pitchFamily="34" charset="-122"/>
              </a:rPr>
              <a:t>。。。</a:t>
            </a:r>
            <a:endParaRPr lang="en-US" altLang="zh-CN" dirty="0">
              <a:solidFill>
                <a:srgbClr val="202A36"/>
              </a:solidFill>
              <a:latin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8CD2023-F1AD-4802-BD0D-B817633F8D91}"/>
              </a:ext>
            </a:extLst>
          </p:cNvPr>
          <p:cNvSpPr/>
          <p:nvPr/>
        </p:nvSpPr>
        <p:spPr>
          <a:xfrm>
            <a:off x="8755901" y="4897745"/>
            <a:ext cx="3116503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数学规划问题</a:t>
            </a:r>
            <a:r>
              <a:rPr lang="en-US" altLang="zh-CN" b="1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——</a:t>
            </a:r>
          </a:p>
          <a:p>
            <a:r>
              <a:rPr lang="zh-CN" altLang="en-US" sz="1600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线性规划、智能优化</a:t>
            </a:r>
            <a:endParaRPr lang="en-US" altLang="zh-CN" sz="1600" kern="0" dirty="0">
              <a:solidFill>
                <a:srgbClr val="202A36"/>
              </a:solidFill>
              <a:latin typeface="微软雅黑" panose="020B0503020204020204" pitchFamily="34" charset="-122"/>
            </a:endParaRPr>
          </a:p>
          <a:p>
            <a:endParaRPr lang="en-US" altLang="zh-CN" b="1" kern="0" dirty="0">
              <a:solidFill>
                <a:srgbClr val="202A36"/>
              </a:solidFill>
              <a:latin typeface="微软雅黑" panose="020B0503020204020204" pitchFamily="34" charset="-122"/>
            </a:endParaRPr>
          </a:p>
          <a:p>
            <a:r>
              <a:rPr lang="zh-CN" altLang="en-US" b="1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统计预测问题</a:t>
            </a:r>
            <a:r>
              <a:rPr lang="en-US" altLang="zh-CN" b="1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——</a:t>
            </a:r>
          </a:p>
          <a:p>
            <a:r>
              <a:rPr lang="zh-CN" altLang="en-US" sz="1600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回归分析、机器学习、神经网络</a:t>
            </a:r>
            <a:endParaRPr lang="en-US" altLang="zh-CN" sz="1600" kern="0" dirty="0">
              <a:solidFill>
                <a:srgbClr val="202A36"/>
              </a:solidFill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7008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7" grpId="0"/>
      <p:bldP spid="5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028EC4-4B38-4C28-91A6-145319717CE2}"/>
              </a:ext>
            </a:extLst>
          </p:cNvPr>
          <p:cNvSpPr/>
          <p:nvPr/>
        </p:nvSpPr>
        <p:spPr>
          <a:xfrm>
            <a:off x="5838860" y="2143628"/>
            <a:ext cx="6056415" cy="3615786"/>
          </a:xfrm>
          <a:prstGeom prst="rect">
            <a:avLst/>
          </a:prstGeom>
          <a:solidFill>
            <a:srgbClr val="FF8021">
              <a:lumMod val="20000"/>
              <a:lumOff val="80000"/>
            </a:srgbClr>
          </a:solidFill>
          <a:ln w="19050" cap="flat" cmpd="sng" algn="ctr">
            <a:solidFill>
              <a:srgbClr val="C00000"/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B65AC4D-AE75-408B-A423-207E82F315E9}"/>
              </a:ext>
            </a:extLst>
          </p:cNvPr>
          <p:cNvSpPr/>
          <p:nvPr/>
        </p:nvSpPr>
        <p:spPr>
          <a:xfrm>
            <a:off x="479127" y="2109122"/>
            <a:ext cx="4374082" cy="3697793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5875" cap="flat" cmpd="sng" algn="ctr">
            <a:solidFill>
              <a:srgbClr val="4E67C8">
                <a:shade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1735CE3-1E59-4721-802D-2F6BDC38E454}"/>
              </a:ext>
            </a:extLst>
          </p:cNvPr>
          <p:cNvSpPr/>
          <p:nvPr/>
        </p:nvSpPr>
        <p:spPr>
          <a:xfrm>
            <a:off x="2156259" y="2329245"/>
            <a:ext cx="2538247" cy="788274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38100" cap="flat" cmpd="sng" algn="ctr">
            <a:solidFill>
              <a:srgbClr val="212745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itchFamily="49" charset="-122"/>
                <a:ea typeface="黑体" pitchFamily="49" charset="-122"/>
                <a:cs typeface="+mn-cs"/>
              </a:rPr>
              <a:t>现实对象的信息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AA74F8B1-1FFC-41EE-866A-EF8EA8B79CA0}"/>
              </a:ext>
            </a:extLst>
          </p:cNvPr>
          <p:cNvGrpSpPr/>
          <p:nvPr/>
        </p:nvGrpSpPr>
        <p:grpSpPr>
          <a:xfrm>
            <a:off x="4860638" y="2336485"/>
            <a:ext cx="1361763" cy="382850"/>
            <a:chOff x="5006942" y="2455357"/>
            <a:chExt cx="1361763" cy="382850"/>
          </a:xfrm>
        </p:grpSpPr>
        <p:sp>
          <p:nvSpPr>
            <p:cNvPr id="6" name="TextBox 153">
              <a:extLst>
                <a:ext uri="{FF2B5EF4-FFF2-40B4-BE49-F238E27FC236}">
                  <a16:creationId xmlns:a16="http://schemas.microsoft.com/office/drawing/2014/main" id="{0EFEB5FE-4440-4CBE-9283-4E13EC6AB268}"/>
                </a:ext>
              </a:extLst>
            </p:cNvPr>
            <p:cNvSpPr txBox="1"/>
            <p:nvPr/>
          </p:nvSpPr>
          <p:spPr>
            <a:xfrm>
              <a:off x="5006942" y="2455357"/>
              <a:ext cx="1361763" cy="369332"/>
            </a:xfrm>
            <a:prstGeom prst="rect">
              <a:avLst/>
            </a:prstGeom>
            <a:noFill/>
          </p:spPr>
          <p:txBody>
            <a:bodyPr wrap="square" lIns="91431" tIns="0" rIns="91431" bIns="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</a:rPr>
                <a:t>表述</a:t>
              </a:r>
            </a:p>
          </p:txBody>
        </p: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315A885B-AD6E-45FA-AB26-47D3A3E8841C}"/>
                </a:ext>
              </a:extLst>
            </p:cNvPr>
            <p:cNvCxnSpPr/>
            <p:nvPr/>
          </p:nvCxnSpPr>
          <p:spPr>
            <a:xfrm>
              <a:off x="5023262" y="2838206"/>
              <a:ext cx="1246909" cy="1"/>
            </a:xfrm>
            <a:prstGeom prst="straightConnector1">
              <a:avLst/>
            </a:prstGeom>
            <a:noFill/>
            <a:ln w="57150" cap="flat" cmpd="sng" algn="ctr">
              <a:solidFill>
                <a:srgbClr val="FCB00F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554B85B4-27C2-428F-9986-CD7E806AD5CD}"/>
              </a:ext>
            </a:extLst>
          </p:cNvPr>
          <p:cNvGrpSpPr/>
          <p:nvPr/>
        </p:nvGrpSpPr>
        <p:grpSpPr>
          <a:xfrm>
            <a:off x="2156259" y="3769944"/>
            <a:ext cx="3884482" cy="745451"/>
            <a:chOff x="2302563" y="3888816"/>
            <a:chExt cx="3884482" cy="745451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46F583D-D10D-4BDE-8C3A-1A6934D22619}"/>
                </a:ext>
              </a:extLst>
            </p:cNvPr>
            <p:cNvSpPr/>
            <p:nvPr/>
          </p:nvSpPr>
          <p:spPr>
            <a:xfrm>
              <a:off x="2302563" y="3940585"/>
              <a:ext cx="2532991" cy="693682"/>
            </a:xfrm>
            <a:prstGeom prst="rect">
              <a:avLst/>
            </a:prstGeom>
            <a:noFill/>
            <a:ln w="38100" cap="flat" cmpd="sng" algn="ctr">
              <a:solidFill>
                <a:srgbClr val="21274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  <a:cs typeface="+mn-cs"/>
                </a:rPr>
                <a:t>现实对象的解答</a:t>
              </a:r>
            </a:p>
          </p:txBody>
        </p: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31BB5F54-2CA9-4C23-948F-E0224259B6B8}"/>
                </a:ext>
              </a:extLst>
            </p:cNvPr>
            <p:cNvCxnSpPr/>
            <p:nvPr/>
          </p:nvCxnSpPr>
          <p:spPr>
            <a:xfrm rot="10800000" flipV="1">
              <a:off x="4975766" y="4298868"/>
              <a:ext cx="1211279" cy="2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11" name="TextBox 153">
              <a:extLst>
                <a:ext uri="{FF2B5EF4-FFF2-40B4-BE49-F238E27FC236}">
                  <a16:creationId xmlns:a16="http://schemas.microsoft.com/office/drawing/2014/main" id="{39A3FF3A-6F23-4B3D-8654-B31F0420E7EC}"/>
                </a:ext>
              </a:extLst>
            </p:cNvPr>
            <p:cNvSpPr txBox="1"/>
            <p:nvPr/>
          </p:nvSpPr>
          <p:spPr>
            <a:xfrm>
              <a:off x="5176152" y="3888816"/>
              <a:ext cx="813774" cy="369332"/>
            </a:xfrm>
            <a:prstGeom prst="rect">
              <a:avLst/>
            </a:prstGeom>
            <a:noFill/>
          </p:spPr>
          <p:txBody>
            <a:bodyPr wrap="square" lIns="91431" tIns="0" rIns="91431" bIns="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</a:rPr>
                <a:t>应用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3E7FDF3-652E-46AF-9BDC-71F109E1F551}"/>
              </a:ext>
            </a:extLst>
          </p:cNvPr>
          <p:cNvGrpSpPr/>
          <p:nvPr/>
        </p:nvGrpSpPr>
        <p:grpSpPr>
          <a:xfrm>
            <a:off x="2439836" y="3147588"/>
            <a:ext cx="1361763" cy="609600"/>
            <a:chOff x="2586140" y="3266460"/>
            <a:chExt cx="1361763" cy="609600"/>
          </a:xfrm>
        </p:grpSpPr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64DB3665-9F64-4B19-91FB-DC3702733BA2}"/>
                </a:ext>
              </a:extLst>
            </p:cNvPr>
            <p:cNvCxnSpPr/>
            <p:nvPr/>
          </p:nvCxnSpPr>
          <p:spPr>
            <a:xfrm rot="16200000" flipV="1">
              <a:off x="3251703" y="3569947"/>
              <a:ext cx="609600" cy="262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14" name="TextBox 29">
              <a:extLst>
                <a:ext uri="{FF2B5EF4-FFF2-40B4-BE49-F238E27FC236}">
                  <a16:creationId xmlns:a16="http://schemas.microsoft.com/office/drawing/2014/main" id="{C16626F0-18CC-4547-BEB2-BFC7A7906BD4}"/>
                </a:ext>
              </a:extLst>
            </p:cNvPr>
            <p:cNvSpPr txBox="1"/>
            <p:nvPr/>
          </p:nvSpPr>
          <p:spPr>
            <a:xfrm>
              <a:off x="2586140" y="3406804"/>
              <a:ext cx="1361763" cy="369332"/>
            </a:xfrm>
            <a:prstGeom prst="rect">
              <a:avLst/>
            </a:prstGeom>
            <a:noFill/>
          </p:spPr>
          <p:txBody>
            <a:bodyPr wrap="square" lIns="91431" tIns="0" rIns="91431" bIns="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</a:rPr>
                <a:t>验证</a:t>
              </a:r>
            </a:p>
          </p:txBody>
        </p:sp>
      </p:grpSp>
      <p:sp>
        <p:nvSpPr>
          <p:cNvPr id="15" name="TextBox 153">
            <a:extLst>
              <a:ext uri="{FF2B5EF4-FFF2-40B4-BE49-F238E27FC236}">
                <a16:creationId xmlns:a16="http://schemas.microsoft.com/office/drawing/2014/main" id="{FB0C2E7A-4153-44EC-B21E-A9B2AD1E415B}"/>
              </a:ext>
            </a:extLst>
          </p:cNvPr>
          <p:cNvSpPr txBox="1"/>
          <p:nvPr/>
        </p:nvSpPr>
        <p:spPr>
          <a:xfrm>
            <a:off x="572343" y="2365211"/>
            <a:ext cx="1584347" cy="369332"/>
          </a:xfrm>
          <a:prstGeom prst="rect">
            <a:avLst/>
          </a:prstGeom>
          <a:noFill/>
        </p:spPr>
        <p:txBody>
          <a:bodyPr wrap="square" lIns="91431" tIns="0" rIns="91431" bIns="0" rtlCol="0" anchor="t">
            <a:spAutoFit/>
          </a:bodyPr>
          <a:lstStyle/>
          <a:p>
            <a:pPr defTabSz="914400"/>
            <a:r>
              <a:rPr lang="zh-CN" altLang="en-US" sz="2400" dirty="0">
                <a:solidFill>
                  <a:srgbClr val="202A36"/>
                </a:solidFill>
                <a:latin typeface="黑体" pitchFamily="49" charset="-122"/>
                <a:ea typeface="黑体" pitchFamily="49" charset="-122"/>
              </a:rPr>
              <a:t>现实世界</a:t>
            </a:r>
          </a:p>
        </p:txBody>
      </p:sp>
      <p:sp>
        <p:nvSpPr>
          <p:cNvPr id="16" name="TextBox 153">
            <a:extLst>
              <a:ext uri="{FF2B5EF4-FFF2-40B4-BE49-F238E27FC236}">
                <a16:creationId xmlns:a16="http://schemas.microsoft.com/office/drawing/2014/main" id="{97236381-8EE1-4EF9-BD50-848FB70798C1}"/>
              </a:ext>
            </a:extLst>
          </p:cNvPr>
          <p:cNvSpPr txBox="1"/>
          <p:nvPr/>
        </p:nvSpPr>
        <p:spPr>
          <a:xfrm>
            <a:off x="9757717" y="5241758"/>
            <a:ext cx="1848592" cy="369332"/>
          </a:xfrm>
          <a:prstGeom prst="rect">
            <a:avLst/>
          </a:prstGeom>
          <a:noFill/>
        </p:spPr>
        <p:txBody>
          <a:bodyPr wrap="square" lIns="91431" tIns="0" rIns="91431" bIns="0" rtlCol="0" anchor="t">
            <a:spAutoFit/>
          </a:bodyPr>
          <a:lstStyle/>
          <a:p>
            <a:pPr defTabSz="914400"/>
            <a:r>
              <a:rPr lang="zh-CN" altLang="en-US" sz="2400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数学世界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AB995CB-EC0D-4D1B-87AE-E7026DD23624}"/>
              </a:ext>
            </a:extLst>
          </p:cNvPr>
          <p:cNvGrpSpPr/>
          <p:nvPr/>
        </p:nvGrpSpPr>
        <p:grpSpPr>
          <a:xfrm>
            <a:off x="7562389" y="2365211"/>
            <a:ext cx="1777725" cy="693682"/>
            <a:chOff x="7708693" y="2484083"/>
            <a:chExt cx="1777725" cy="693682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C28CAE7-650B-4B2B-ACD8-D5DEF4F9F16A}"/>
                </a:ext>
              </a:extLst>
            </p:cNvPr>
            <p:cNvSpPr/>
            <p:nvPr/>
          </p:nvSpPr>
          <p:spPr>
            <a:xfrm>
              <a:off x="8046862" y="2484083"/>
              <a:ext cx="1439556" cy="693682"/>
            </a:xfrm>
            <a:prstGeom prst="rect">
              <a:avLst/>
            </a:prstGeom>
            <a:solidFill>
              <a:srgbClr val="FCB00F"/>
            </a:solidFill>
            <a:ln w="12700" cap="flat" cmpd="sng" algn="ctr">
              <a:solidFill>
                <a:srgbClr val="21274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  <a:cs typeface="+mn-cs"/>
                </a:rPr>
                <a:t>模型假设</a:t>
              </a:r>
            </a:p>
          </p:txBody>
        </p: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4BBD5CEE-A5A9-4B1C-88A3-6F01E976A607}"/>
                </a:ext>
              </a:extLst>
            </p:cNvPr>
            <p:cNvCxnSpPr>
              <a:stCxn id="31" idx="3"/>
              <a:endCxn id="18" idx="1"/>
            </p:cNvCxnSpPr>
            <p:nvPr/>
          </p:nvCxnSpPr>
          <p:spPr>
            <a:xfrm flipV="1">
              <a:off x="7708693" y="2830924"/>
              <a:ext cx="338169" cy="9896"/>
            </a:xfrm>
            <a:prstGeom prst="straightConnector1">
              <a:avLst/>
            </a:prstGeom>
            <a:noFill/>
            <a:ln w="28575" cap="flat" cmpd="sng" algn="ctr">
              <a:solidFill>
                <a:srgbClr val="202A36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4A471B96-2A55-450B-A4F5-7642E6B1B343}"/>
              </a:ext>
            </a:extLst>
          </p:cNvPr>
          <p:cNvGrpSpPr/>
          <p:nvPr/>
        </p:nvGrpSpPr>
        <p:grpSpPr>
          <a:xfrm>
            <a:off x="6150928" y="3774416"/>
            <a:ext cx="1803068" cy="693682"/>
            <a:chOff x="6297232" y="3893288"/>
            <a:chExt cx="1803068" cy="693682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81622193-6B9D-4C4F-873C-8C75AF821F84}"/>
                </a:ext>
              </a:extLst>
            </p:cNvPr>
            <p:cNvSpPr/>
            <p:nvPr/>
          </p:nvSpPr>
          <p:spPr>
            <a:xfrm>
              <a:off x="6297232" y="3893288"/>
              <a:ext cx="1439556" cy="693682"/>
            </a:xfrm>
            <a:prstGeom prst="rect">
              <a:avLst/>
            </a:prstGeom>
            <a:solidFill>
              <a:srgbClr val="FCB00F"/>
            </a:solidFill>
            <a:ln w="12700" cap="flat" cmpd="sng" algn="ctr">
              <a:solidFill>
                <a:srgbClr val="21274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  <a:cs typeface="+mn-cs"/>
                </a:rPr>
                <a:t>模型检验</a:t>
              </a:r>
            </a:p>
          </p:txBody>
        </p: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15A22955-6043-47A0-A18A-6D78656EFC32}"/>
                </a:ext>
              </a:extLst>
            </p:cNvPr>
            <p:cNvCxnSpPr/>
            <p:nvPr/>
          </p:nvCxnSpPr>
          <p:spPr>
            <a:xfrm flipV="1">
              <a:off x="7760540" y="4214400"/>
              <a:ext cx="339760" cy="1980"/>
            </a:xfrm>
            <a:prstGeom prst="straightConnector1">
              <a:avLst/>
            </a:prstGeom>
            <a:noFill/>
            <a:ln w="28575" cap="flat" cmpd="sng" algn="ctr">
              <a:solidFill>
                <a:srgbClr val="202A36"/>
              </a:solidFill>
              <a:prstDash val="solid"/>
              <a:miter lim="800000"/>
              <a:headEnd type="arrow"/>
              <a:tailEnd type="none"/>
            </a:ln>
            <a:effectLst/>
          </p:spPr>
        </p:cxn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17774747-60C3-46A0-96C2-DE1B91368BEA}"/>
              </a:ext>
            </a:extLst>
          </p:cNvPr>
          <p:cNvGrpSpPr/>
          <p:nvPr/>
        </p:nvGrpSpPr>
        <p:grpSpPr>
          <a:xfrm>
            <a:off x="6279576" y="4349225"/>
            <a:ext cx="1439556" cy="1138170"/>
            <a:chOff x="6425880" y="4468097"/>
            <a:chExt cx="1439556" cy="1138170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1749017-B732-490C-96BE-77FFC09CB876}"/>
                </a:ext>
              </a:extLst>
            </p:cNvPr>
            <p:cNvSpPr/>
            <p:nvPr/>
          </p:nvSpPr>
          <p:spPr>
            <a:xfrm>
              <a:off x="6425880" y="4912585"/>
              <a:ext cx="1439556" cy="693682"/>
            </a:xfrm>
            <a:prstGeom prst="rect">
              <a:avLst/>
            </a:prstGeom>
            <a:solidFill>
              <a:srgbClr val="FCB00F"/>
            </a:solidFill>
            <a:ln w="12700" cap="flat" cmpd="sng" algn="ctr">
              <a:solidFill>
                <a:srgbClr val="21274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  <a:cs typeface="+mn-cs"/>
                </a:rPr>
                <a:t>模型拓展</a:t>
              </a:r>
            </a:p>
          </p:txBody>
        </p: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51DF1305-E245-4D53-A8D8-C3F469573FBA}"/>
                </a:ext>
              </a:extLst>
            </p:cNvPr>
            <p:cNvCxnSpPr>
              <a:stCxn id="21" idx="2"/>
            </p:cNvCxnSpPr>
            <p:nvPr/>
          </p:nvCxnSpPr>
          <p:spPr>
            <a:xfrm rot="16200000" flipH="1">
              <a:off x="6724466" y="4614338"/>
              <a:ext cx="293791" cy="1310"/>
            </a:xfrm>
            <a:prstGeom prst="straightConnector1">
              <a:avLst/>
            </a:prstGeom>
            <a:noFill/>
            <a:ln w="28575" cap="flat" cmpd="sng" algn="ctr">
              <a:solidFill>
                <a:srgbClr val="202A36"/>
              </a:solidFill>
              <a:prstDash val="solid"/>
              <a:miter lim="800000"/>
              <a:tailEnd type="arrow"/>
            </a:ln>
            <a:effectLst/>
          </p:spPr>
        </p:cxn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6EEEFD58-2523-4241-AFAB-173138D2D7F7}"/>
              </a:ext>
            </a:extLst>
          </p:cNvPr>
          <p:cNvGrpSpPr/>
          <p:nvPr/>
        </p:nvGrpSpPr>
        <p:grpSpPr>
          <a:xfrm>
            <a:off x="2145634" y="4717991"/>
            <a:ext cx="3942607" cy="804828"/>
            <a:chOff x="2291938" y="4836863"/>
            <a:chExt cx="3942607" cy="804828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981B5D06-44B1-47D4-8321-2F7DA054E8AE}"/>
                </a:ext>
              </a:extLst>
            </p:cNvPr>
            <p:cNvSpPr/>
            <p:nvPr/>
          </p:nvSpPr>
          <p:spPr>
            <a:xfrm>
              <a:off x="2291938" y="4948009"/>
              <a:ext cx="2541637" cy="693682"/>
            </a:xfrm>
            <a:prstGeom prst="rect">
              <a:avLst/>
            </a:prstGeom>
            <a:noFill/>
            <a:ln w="38100" cap="flat" cmpd="sng" algn="ctr">
              <a:solidFill>
                <a:srgbClr val="21274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  <a:cs typeface="+mn-cs"/>
                </a:rPr>
                <a:t>其他相似对象</a:t>
              </a:r>
            </a:p>
          </p:txBody>
        </p: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C10BC04F-F04B-4074-8224-C519F8F9D348}"/>
                </a:ext>
              </a:extLst>
            </p:cNvPr>
            <p:cNvCxnSpPr/>
            <p:nvPr/>
          </p:nvCxnSpPr>
          <p:spPr>
            <a:xfrm rot="10800000">
              <a:off x="4907753" y="5274711"/>
              <a:ext cx="1326792" cy="9809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ysDash"/>
              <a:miter lim="800000"/>
              <a:tailEnd type="arrow"/>
            </a:ln>
            <a:effectLst/>
          </p:spPr>
        </p:cxnSp>
        <p:sp>
          <p:nvSpPr>
            <p:cNvPr id="29" name="TextBox 153">
              <a:extLst>
                <a:ext uri="{FF2B5EF4-FFF2-40B4-BE49-F238E27FC236}">
                  <a16:creationId xmlns:a16="http://schemas.microsoft.com/office/drawing/2014/main" id="{47235B59-9AE9-4F30-A5B4-AC333C7D5FE0}"/>
                </a:ext>
              </a:extLst>
            </p:cNvPr>
            <p:cNvSpPr txBox="1"/>
            <p:nvPr/>
          </p:nvSpPr>
          <p:spPr>
            <a:xfrm>
              <a:off x="5197924" y="4836863"/>
              <a:ext cx="813774" cy="369332"/>
            </a:xfrm>
            <a:prstGeom prst="rect">
              <a:avLst/>
            </a:prstGeom>
            <a:noFill/>
          </p:spPr>
          <p:txBody>
            <a:bodyPr wrap="square" lIns="91431" tIns="0" rIns="91431" bIns="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</a:rPr>
                <a:t>解释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6C50F4AB-D58C-417C-BB44-1DEBFB89A89B}"/>
              </a:ext>
            </a:extLst>
          </p:cNvPr>
          <p:cNvGrpSpPr/>
          <p:nvPr/>
        </p:nvGrpSpPr>
        <p:grpSpPr>
          <a:xfrm>
            <a:off x="5760558" y="1199011"/>
            <a:ext cx="2478708" cy="1869778"/>
            <a:chOff x="5917146" y="1309967"/>
            <a:chExt cx="2478708" cy="1869778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54462B25-6695-4F5F-8990-2894D25D33FE}"/>
                </a:ext>
              </a:extLst>
            </p:cNvPr>
            <p:cNvSpPr/>
            <p:nvPr/>
          </p:nvSpPr>
          <p:spPr>
            <a:xfrm>
              <a:off x="6279421" y="2486063"/>
              <a:ext cx="1439556" cy="693682"/>
            </a:xfrm>
            <a:prstGeom prst="rect">
              <a:avLst/>
            </a:prstGeom>
            <a:solidFill>
              <a:srgbClr val="FCB00F"/>
            </a:solidFill>
            <a:ln w="12700" cap="flat" cmpd="sng" algn="ctr">
              <a:solidFill>
                <a:srgbClr val="21274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  <a:cs typeface="+mn-cs"/>
                </a:rPr>
                <a:t>模型准备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8DCFC0C3-DA9B-4AFF-9473-2FD319F16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7146" y="1309967"/>
              <a:ext cx="2478708" cy="9094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73" tIns="34287" rIns="68573" bIns="34287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  <a:sym typeface="微软雅黑" panose="020B0503020204020204" pitchFamily="34" charset="-122"/>
                </a:rPr>
                <a:t>了解实际背景，明确建模目的，收集必要信息，建模对象的主要特征，形成明确的问题。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202A36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A8CBFF3F-51FC-4464-975B-5A9208A1D50E}"/>
              </a:ext>
            </a:extLst>
          </p:cNvPr>
          <p:cNvGrpSpPr/>
          <p:nvPr/>
        </p:nvGrpSpPr>
        <p:grpSpPr>
          <a:xfrm>
            <a:off x="9351993" y="1438498"/>
            <a:ext cx="1842638" cy="1630291"/>
            <a:chOff x="9498297" y="1557370"/>
            <a:chExt cx="1842638" cy="1630291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AD5D7FE9-6895-4B2F-B481-3D794516A658}"/>
                </a:ext>
              </a:extLst>
            </p:cNvPr>
            <p:cNvSpPr/>
            <p:nvPr/>
          </p:nvSpPr>
          <p:spPr>
            <a:xfrm>
              <a:off x="9838054" y="2493979"/>
              <a:ext cx="1439556" cy="693682"/>
            </a:xfrm>
            <a:prstGeom prst="rect">
              <a:avLst/>
            </a:prstGeom>
            <a:solidFill>
              <a:srgbClr val="FCB00F"/>
            </a:solidFill>
            <a:ln w="12700" cap="flat" cmpd="sng" algn="ctr">
              <a:solidFill>
                <a:srgbClr val="21274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  <a:cs typeface="+mn-cs"/>
                </a:rPr>
                <a:t>模型构成</a:t>
              </a:r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ED134319-F401-4E8C-AEE7-17E9B344FD79}"/>
                </a:ext>
              </a:extLst>
            </p:cNvPr>
            <p:cNvCxnSpPr/>
            <p:nvPr/>
          </p:nvCxnSpPr>
          <p:spPr>
            <a:xfrm flipV="1">
              <a:off x="9498297" y="2840820"/>
              <a:ext cx="339760" cy="1980"/>
            </a:xfrm>
            <a:prstGeom prst="straightConnector1">
              <a:avLst/>
            </a:prstGeom>
            <a:noFill/>
            <a:ln w="28575" cap="flat" cmpd="sng" algn="ctr">
              <a:solidFill>
                <a:srgbClr val="202A36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36" name="矩形 47">
              <a:extLst>
                <a:ext uri="{FF2B5EF4-FFF2-40B4-BE49-F238E27FC236}">
                  <a16:creationId xmlns:a16="http://schemas.microsoft.com/office/drawing/2014/main" id="{5738FE34-F7FE-4C63-85A2-0193D7FCD2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32770" y="1557370"/>
              <a:ext cx="1508165" cy="6293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73" tIns="34287" rIns="68573" bIns="34287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  <a:sym typeface="微软雅黑" panose="020B0503020204020204" pitchFamily="34" charset="-122"/>
                </a:rPr>
                <a:t>掌握广泛的数学知识和数学工具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202A36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E0A102A8-F20D-4271-8B1A-E8097E5D4FF0}"/>
              </a:ext>
            </a:extLst>
          </p:cNvPr>
          <p:cNvGrpSpPr/>
          <p:nvPr/>
        </p:nvGrpSpPr>
        <p:grpSpPr>
          <a:xfrm>
            <a:off x="9684486" y="3085454"/>
            <a:ext cx="2088077" cy="1764219"/>
            <a:chOff x="9830790" y="3204326"/>
            <a:chExt cx="2088077" cy="1764219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4DE30AE2-9DB8-4CFB-A6C9-D25268F51512}"/>
                </a:ext>
              </a:extLst>
            </p:cNvPr>
            <p:cNvSpPr/>
            <p:nvPr/>
          </p:nvSpPr>
          <p:spPr>
            <a:xfrm>
              <a:off x="9844660" y="3856091"/>
              <a:ext cx="1436914" cy="693682"/>
            </a:xfrm>
            <a:prstGeom prst="rect">
              <a:avLst/>
            </a:prstGeom>
            <a:solidFill>
              <a:srgbClr val="FCB00F"/>
            </a:solidFill>
            <a:ln w="12700" cap="flat" cmpd="sng" algn="ctr">
              <a:solidFill>
                <a:srgbClr val="21274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  <a:cs typeface="+mn-cs"/>
                </a:rPr>
                <a:t>模型解答</a:t>
              </a:r>
            </a:p>
          </p:txBody>
        </p:sp>
        <p:cxnSp>
          <p:nvCxnSpPr>
            <p:cNvPr id="39" name="直接箭头连接符 38">
              <a:extLst>
                <a:ext uri="{FF2B5EF4-FFF2-40B4-BE49-F238E27FC236}">
                  <a16:creationId xmlns:a16="http://schemas.microsoft.com/office/drawing/2014/main" id="{100454C5-BDE0-470E-AD80-3F4004B5438B}"/>
                </a:ext>
              </a:extLst>
            </p:cNvPr>
            <p:cNvCxnSpPr/>
            <p:nvPr/>
          </p:nvCxnSpPr>
          <p:spPr>
            <a:xfrm rot="16200000" flipH="1">
              <a:off x="10269757" y="3512709"/>
              <a:ext cx="619556" cy="2790"/>
            </a:xfrm>
            <a:prstGeom prst="straightConnector1">
              <a:avLst/>
            </a:prstGeom>
            <a:noFill/>
            <a:ln w="57150" cap="flat" cmpd="sng" algn="ctr">
              <a:solidFill>
                <a:srgbClr val="FCB00F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40" name="TextBox 153">
              <a:extLst>
                <a:ext uri="{FF2B5EF4-FFF2-40B4-BE49-F238E27FC236}">
                  <a16:creationId xmlns:a16="http://schemas.microsoft.com/office/drawing/2014/main" id="{085F10C9-3650-4069-8821-7174BEC79A6C}"/>
                </a:ext>
              </a:extLst>
            </p:cNvPr>
            <p:cNvSpPr txBox="1"/>
            <p:nvPr/>
          </p:nvSpPr>
          <p:spPr>
            <a:xfrm>
              <a:off x="10711488" y="3270008"/>
              <a:ext cx="855082" cy="369332"/>
            </a:xfrm>
            <a:prstGeom prst="rect">
              <a:avLst/>
            </a:prstGeom>
            <a:noFill/>
          </p:spPr>
          <p:txBody>
            <a:bodyPr wrap="square" lIns="91431" tIns="0" rIns="91431" bIns="0" rtlCol="0" anchor="t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</a:rPr>
                <a:t>求解</a:t>
              </a:r>
            </a:p>
          </p:txBody>
        </p:sp>
        <p:sp>
          <p:nvSpPr>
            <p:cNvPr id="41" name="矩形 47">
              <a:extLst>
                <a:ext uri="{FF2B5EF4-FFF2-40B4-BE49-F238E27FC236}">
                  <a16:creationId xmlns:a16="http://schemas.microsoft.com/office/drawing/2014/main" id="{8F50A3F7-DA2A-4429-801B-FAD0E949B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30790" y="4619225"/>
              <a:ext cx="2088077" cy="34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73" tIns="34287" rIns="68573" bIns="34287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  <a:sym typeface="微软雅黑" panose="020B0503020204020204" pitchFamily="34" charset="-122"/>
                </a:rPr>
                <a:t>采用计算机软件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202A36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2218C6B9-DA04-48B2-AF60-AA6ED5ABB9CC}"/>
              </a:ext>
            </a:extLst>
          </p:cNvPr>
          <p:cNvGrpSpPr/>
          <p:nvPr/>
        </p:nvGrpSpPr>
        <p:grpSpPr>
          <a:xfrm>
            <a:off x="7960585" y="3740769"/>
            <a:ext cx="2088077" cy="1994656"/>
            <a:chOff x="8106889" y="3859641"/>
            <a:chExt cx="2088077" cy="1994656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350FD5D0-6990-4AE9-903B-73F86E542F13}"/>
                </a:ext>
              </a:extLst>
            </p:cNvPr>
            <p:cNvSpPr/>
            <p:nvPr/>
          </p:nvSpPr>
          <p:spPr>
            <a:xfrm>
              <a:off x="8116134" y="3859641"/>
              <a:ext cx="1439556" cy="693682"/>
            </a:xfrm>
            <a:prstGeom prst="rect">
              <a:avLst/>
            </a:prstGeom>
            <a:solidFill>
              <a:srgbClr val="FCB00F"/>
            </a:solidFill>
            <a:ln w="12700" cap="flat" cmpd="sng" algn="ctr">
              <a:solidFill>
                <a:srgbClr val="212745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黑体" pitchFamily="49" charset="-122"/>
                  <a:ea typeface="黑体" pitchFamily="49" charset="-122"/>
                  <a:cs typeface="+mn-cs"/>
                </a:rPr>
                <a:t>模型分析</a:t>
              </a:r>
            </a:p>
          </p:txBody>
        </p:sp>
        <p:cxnSp>
          <p:nvCxnSpPr>
            <p:cNvPr id="44" name="直接箭头连接符 43">
              <a:extLst>
                <a:ext uri="{FF2B5EF4-FFF2-40B4-BE49-F238E27FC236}">
                  <a16:creationId xmlns:a16="http://schemas.microsoft.com/office/drawing/2014/main" id="{035826D6-B73D-42EA-9ACA-C402D8193A1D}"/>
                </a:ext>
              </a:extLst>
            </p:cNvPr>
            <p:cNvCxnSpPr>
              <a:stCxn id="43" idx="3"/>
              <a:endCxn id="38" idx="1"/>
            </p:cNvCxnSpPr>
            <p:nvPr/>
          </p:nvCxnSpPr>
          <p:spPr>
            <a:xfrm flipV="1">
              <a:off x="9555690" y="4193788"/>
              <a:ext cx="288970" cy="12694"/>
            </a:xfrm>
            <a:prstGeom prst="straightConnector1">
              <a:avLst/>
            </a:prstGeom>
            <a:noFill/>
            <a:ln w="28575" cap="flat" cmpd="sng" algn="ctr">
              <a:solidFill>
                <a:srgbClr val="202A36"/>
              </a:solidFill>
              <a:prstDash val="solid"/>
              <a:miter lim="800000"/>
              <a:headEnd type="arrow"/>
              <a:tailEnd type="none"/>
            </a:ln>
            <a:effectLst/>
          </p:spPr>
        </p:cxnSp>
        <p:sp>
          <p:nvSpPr>
            <p:cNvPr id="45" name="矩形 47">
              <a:extLst>
                <a:ext uri="{FF2B5EF4-FFF2-40B4-BE49-F238E27FC236}">
                  <a16:creationId xmlns:a16="http://schemas.microsoft.com/office/drawing/2014/main" id="{14AB0A9D-D199-482E-B9A9-3BC1CB6067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6889" y="4664747"/>
              <a:ext cx="2088077" cy="1189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8573" tIns="34287" rIns="68573" bIns="34287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  <a:sym typeface="微软雅黑" panose="020B0503020204020204" pitchFamily="34" charset="-122"/>
                </a:rPr>
                <a:t>误差分析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202A36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  <a:sym typeface="微软雅黑" panose="020B0503020204020204" pitchFamily="34" charset="-122"/>
                </a:rPr>
                <a:t>统计分析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202A36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  <a:sym typeface="微软雅黑" panose="020B0503020204020204" pitchFamily="34" charset="-122"/>
                </a:rPr>
                <a:t>灵敏度分析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202A36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0" marR="0" lvl="0" indent="0" defTabSz="914400" eaLnBrk="1" fontAlgn="auto" latinLnBrk="0" hangingPunct="1">
                <a:lnSpc>
                  <a:spcPct val="13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  <a:sym typeface="微软雅黑" panose="020B0503020204020204" pitchFamily="34" charset="-122"/>
                </a:rPr>
                <a:t>鲁棒性分析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202A36"/>
                </a:solidFill>
                <a:effectLst/>
                <a:uLnTx/>
                <a:uFillTx/>
                <a:latin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E800C0D7-2E8A-483C-B473-6C3C5A9C217C}"/>
              </a:ext>
            </a:extLst>
          </p:cNvPr>
          <p:cNvCxnSpPr/>
          <p:nvPr/>
        </p:nvCxnSpPr>
        <p:spPr>
          <a:xfrm>
            <a:off x="4710704" y="3123092"/>
            <a:ext cx="1425039" cy="665018"/>
          </a:xfrm>
          <a:prstGeom prst="straightConnector1">
            <a:avLst/>
          </a:prstGeom>
          <a:noFill/>
          <a:ln w="57150" cap="flat" cmpd="sng" algn="ctr">
            <a:solidFill>
              <a:srgbClr val="FCB00F"/>
            </a:solidFill>
            <a:prstDash val="solid"/>
            <a:miter lim="800000"/>
            <a:tailEnd type="arrow"/>
          </a:ln>
          <a:effectLst/>
        </p:spPr>
      </p:cxn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50E9AD5-3D9D-46FF-968B-956544A8BB38}"/>
              </a:ext>
            </a:extLst>
          </p:cNvPr>
          <p:cNvGrpSpPr/>
          <p:nvPr/>
        </p:nvGrpSpPr>
        <p:grpSpPr>
          <a:xfrm>
            <a:off x="6724402" y="2909218"/>
            <a:ext cx="1562487" cy="761529"/>
            <a:chOff x="6870706" y="3028090"/>
            <a:chExt cx="1562487" cy="761529"/>
          </a:xfrm>
        </p:grpSpPr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211C56B3-CF90-40B3-80C2-CD98E9C3B2FC}"/>
                </a:ext>
              </a:extLst>
            </p:cNvPr>
            <p:cNvCxnSpPr>
              <a:stCxn id="21" idx="0"/>
            </p:cNvCxnSpPr>
            <p:nvPr/>
          </p:nvCxnSpPr>
          <p:spPr>
            <a:xfrm rot="5400000" flipH="1" flipV="1">
              <a:off x="7020710" y="2878086"/>
              <a:ext cx="746327" cy="1046335"/>
            </a:xfrm>
            <a:prstGeom prst="straightConnector1">
              <a:avLst/>
            </a:prstGeom>
            <a:noFill/>
            <a:ln w="28575" cap="flat" cmpd="sng" algn="ctr">
              <a:solidFill>
                <a:srgbClr val="202A36"/>
              </a:solidFill>
              <a:prstDash val="dash"/>
              <a:miter lim="800000"/>
              <a:tailEnd type="arrow"/>
            </a:ln>
            <a:effectLst/>
          </p:spPr>
        </p:cxn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8DF374DF-76A4-47C3-82AD-0FA3D654E6B9}"/>
                </a:ext>
              </a:extLst>
            </p:cNvPr>
            <p:cNvSpPr/>
            <p:nvPr/>
          </p:nvSpPr>
          <p:spPr>
            <a:xfrm>
              <a:off x="7530382" y="3481842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202A36"/>
                  </a:solidFill>
                  <a:effectLst/>
                  <a:uLnTx/>
                  <a:uFillTx/>
                  <a:latin typeface="微软雅黑" panose="020B0503020204020204" pitchFamily="34" charset="-122"/>
                  <a:sym typeface="微软雅黑" panose="020B0503020204020204" pitchFamily="34" charset="-122"/>
                </a:rPr>
                <a:t>模型修改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</a:endParaRPr>
            </a:p>
          </p:txBody>
        </p:sp>
      </p:grpSp>
      <p:sp>
        <p:nvSpPr>
          <p:cNvPr id="50" name="矩形 49">
            <a:extLst>
              <a:ext uri="{FF2B5EF4-FFF2-40B4-BE49-F238E27FC236}">
                <a16:creationId xmlns:a16="http://schemas.microsoft.com/office/drawing/2014/main" id="{A54A924B-BE58-4DCF-8CA3-A2CC61BEACBF}"/>
              </a:ext>
            </a:extLst>
          </p:cNvPr>
          <p:cNvSpPr/>
          <p:nvPr/>
        </p:nvSpPr>
        <p:spPr>
          <a:xfrm>
            <a:off x="718647" y="243892"/>
            <a:ext cx="11033966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rgbClr val="C00000"/>
                </a:solidFill>
              </a:rPr>
              <a:t>具体学习：</a:t>
            </a:r>
            <a:r>
              <a:rPr lang="zh-CN" altLang="en-US" sz="3600" b="1" dirty="0"/>
              <a:t>围绕数学建模过程（问题驱动）</a:t>
            </a:r>
            <a:endParaRPr lang="en-US" altLang="zh-CN" sz="4000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68323C5-67CA-49D4-A934-F1D0A7DE1DE7}"/>
              </a:ext>
            </a:extLst>
          </p:cNvPr>
          <p:cNvSpPr/>
          <p:nvPr/>
        </p:nvSpPr>
        <p:spPr>
          <a:xfrm>
            <a:off x="5838860" y="5878845"/>
            <a:ext cx="57278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数学（计算机）世界模型分析</a:t>
            </a:r>
            <a:r>
              <a:rPr lang="en-US" altLang="zh-CN" sz="2800" b="1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-</a:t>
            </a:r>
            <a:r>
              <a:rPr lang="zh-CN" altLang="en-US" sz="2800" b="1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求解</a:t>
            </a:r>
            <a:endParaRPr lang="zh-CN" altLang="en-US" sz="2800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CBEFD29-7DAE-4418-9AAA-C1480CA87812}"/>
              </a:ext>
            </a:extLst>
          </p:cNvPr>
          <p:cNvSpPr/>
          <p:nvPr/>
        </p:nvSpPr>
        <p:spPr>
          <a:xfrm>
            <a:off x="1137544" y="5843124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kern="0" dirty="0">
                <a:solidFill>
                  <a:srgbClr val="202A36"/>
                </a:solidFill>
                <a:latin typeface="微软雅黑" panose="020B0503020204020204" pitchFamily="34" charset="-122"/>
              </a:rPr>
              <a:t>现实世界问题描述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21289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36733" y="2758966"/>
            <a:ext cx="4318534" cy="1166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sz="6000" b="1" dirty="0">
                <a:ea typeface="微软雅黑" charset="0"/>
              </a:rPr>
              <a:t>Evaluation</a:t>
            </a:r>
          </a:p>
        </p:txBody>
      </p:sp>
      <p:sp>
        <p:nvSpPr>
          <p:cNvPr id="4" name="矩形 3"/>
          <p:cNvSpPr/>
          <p:nvPr/>
        </p:nvSpPr>
        <p:spPr>
          <a:xfrm>
            <a:off x="4889817" y="4139690"/>
            <a:ext cx="2412366" cy="11334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82E0B3F-5453-4CCF-AC5B-14A5D741983E}"/>
              </a:ext>
            </a:extLst>
          </p:cNvPr>
          <p:cNvSpPr/>
          <p:nvPr/>
        </p:nvSpPr>
        <p:spPr>
          <a:xfrm>
            <a:off x="1584654" y="4426565"/>
            <a:ext cx="9022691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/>
              <a:t>建模与仿真：如何评价学习成果？</a:t>
            </a: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97860303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BFAF51DF-9850-4ECA-B9B3-41F337A43D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78" y="38473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文本框 2"/>
          <p:cNvSpPr txBox="1"/>
          <p:nvPr/>
        </p:nvSpPr>
        <p:spPr>
          <a:xfrm>
            <a:off x="0" y="38100"/>
            <a:ext cx="4318534" cy="95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en-US" altLang="zh-CN" sz="4800" b="1" dirty="0">
                <a:ea typeface="微软雅黑" charset="0"/>
              </a:rPr>
              <a:t> Evaluation</a:t>
            </a:r>
          </a:p>
        </p:txBody>
      </p:sp>
      <p:sp>
        <p:nvSpPr>
          <p:cNvPr id="10" name="文本框 1"/>
          <p:cNvSpPr txBox="1"/>
          <p:nvPr/>
        </p:nvSpPr>
        <p:spPr>
          <a:xfrm>
            <a:off x="91006" y="-88900"/>
            <a:ext cx="1512260" cy="378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en-US" altLang="zh-CN" sz="1600" dirty="0">
                <a:latin typeface="+mj-lt"/>
                <a:ea typeface="微软雅黑" charset="0"/>
              </a:rPr>
              <a:t>PART</a:t>
            </a:r>
            <a:r>
              <a:rPr lang="zh-CN" altLang="en-US" sz="1600" dirty="0">
                <a:latin typeface="+mj-lt"/>
                <a:ea typeface="微软雅黑" charset="0"/>
              </a:rPr>
              <a:t> </a:t>
            </a:r>
            <a:r>
              <a:rPr lang="en-US" altLang="zh-CN" sz="1600" dirty="0">
                <a:latin typeface="+mj-lt"/>
                <a:ea typeface="微软雅黑" charset="0"/>
              </a:rPr>
              <a:t>THREE</a:t>
            </a:r>
            <a:endParaRPr lang="zh-CN" altLang="en-US" sz="1600" dirty="0">
              <a:latin typeface="+mj-lt"/>
              <a:ea typeface="微软雅黑" charset="0"/>
            </a:endParaRPr>
          </a:p>
        </p:txBody>
      </p:sp>
      <p:sp>
        <p:nvSpPr>
          <p:cNvPr id="11" name="矩形 10"/>
          <p:cNvSpPr/>
          <p:nvPr/>
        </p:nvSpPr>
        <p:spPr>
          <a:xfrm rot="16200000">
            <a:off x="-442034" y="435226"/>
            <a:ext cx="997407" cy="11334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575EFDD-EB60-467A-B570-4BF354DF3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822" y="1385376"/>
            <a:ext cx="10218356" cy="5087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604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47833" y="1795565"/>
            <a:ext cx="4318534" cy="1524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sz="8000" b="1" dirty="0">
                <a:ea typeface="微软雅黑" charset="0"/>
              </a:rPr>
              <a:t>What</a:t>
            </a:r>
          </a:p>
        </p:txBody>
      </p:sp>
      <p:sp>
        <p:nvSpPr>
          <p:cNvPr id="4" name="矩形 3"/>
          <p:cNvSpPr/>
          <p:nvPr/>
        </p:nvSpPr>
        <p:spPr>
          <a:xfrm>
            <a:off x="4889817" y="3377205"/>
            <a:ext cx="2412366" cy="11334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2828E49-20A6-4013-88C8-882142AE3F89}"/>
              </a:ext>
            </a:extLst>
          </p:cNvPr>
          <p:cNvSpPr/>
          <p:nvPr/>
        </p:nvSpPr>
        <p:spPr>
          <a:xfrm>
            <a:off x="1584654" y="4426565"/>
            <a:ext cx="9022691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/>
              <a:t>什么是建模与仿真？</a:t>
            </a: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50552875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A3076C1-3C57-4563-8BAC-8365E58B4572}"/>
              </a:ext>
            </a:extLst>
          </p:cNvPr>
          <p:cNvSpPr/>
          <p:nvPr/>
        </p:nvSpPr>
        <p:spPr>
          <a:xfrm>
            <a:off x="1154149" y="598670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rgbClr val="C00000"/>
                </a:solidFill>
              </a:rPr>
              <a:t>什么是数学模型？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FF7DB2F-0B46-4039-A36A-671C0EAB3593}"/>
              </a:ext>
            </a:extLst>
          </p:cNvPr>
          <p:cNvSpPr/>
          <p:nvPr/>
        </p:nvSpPr>
        <p:spPr>
          <a:xfrm>
            <a:off x="1154149" y="1578290"/>
            <a:ext cx="109289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通过合理抽象与简化，用</a:t>
            </a:r>
            <a:r>
              <a:rPr lang="zh-CN" alt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“定量化”</a:t>
            </a:r>
            <a:r>
              <a:rPr lang="zh-CN" altLang="en-US" sz="24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的语言或结构描述自然现象中的</a:t>
            </a:r>
            <a:r>
              <a:rPr lang="zh-CN" alt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内在规律</a:t>
            </a: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。</a:t>
            </a:r>
            <a:endParaRPr lang="en-US" altLang="zh-CN" sz="2400" b="1" dirty="0">
              <a:solidFill>
                <a:srgbClr val="202A36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13CABCD-999A-4749-9D72-0DE90DC9335F}"/>
              </a:ext>
            </a:extLst>
          </p:cNvPr>
          <p:cNvGrpSpPr/>
          <p:nvPr/>
        </p:nvGrpSpPr>
        <p:grpSpPr>
          <a:xfrm>
            <a:off x="1154149" y="2331504"/>
            <a:ext cx="10689507" cy="1381656"/>
            <a:chOff x="2927300" y="1785751"/>
            <a:chExt cx="9405438" cy="144879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5DA7932-4F72-49FF-957D-036B8CCEEFD0}"/>
                </a:ext>
              </a:extLst>
            </p:cNvPr>
            <p:cNvSpPr/>
            <p:nvPr/>
          </p:nvSpPr>
          <p:spPr>
            <a:xfrm>
              <a:off x="2927300" y="1785751"/>
              <a:ext cx="9363688" cy="14487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BA171AB-94E9-468D-9737-6EA911563575}"/>
                </a:ext>
              </a:extLst>
            </p:cNvPr>
            <p:cNvSpPr/>
            <p:nvPr/>
          </p:nvSpPr>
          <p:spPr>
            <a:xfrm>
              <a:off x="3084582" y="1896895"/>
              <a:ext cx="9248156" cy="11902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对于一个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现实对象</a:t>
              </a: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，为了一个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特定目的</a:t>
              </a: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，根据其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内在规律</a:t>
              </a: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，作出必要的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简化假设</a:t>
              </a: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，运用适当的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数学工具</a:t>
              </a: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，得到一个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数学结构</a:t>
              </a: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D5F0AB99-4774-4FE1-80B8-ACA8176DCD95}"/>
              </a:ext>
            </a:extLst>
          </p:cNvPr>
          <p:cNvSpPr/>
          <p:nvPr/>
        </p:nvSpPr>
        <p:spPr>
          <a:xfrm>
            <a:off x="1063853" y="4004709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spcBef>
                <a:spcPct val="0"/>
              </a:spcBef>
            </a:pP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如何找到</a:t>
            </a:r>
            <a:r>
              <a:rPr lang="zh-CN" alt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内部规律</a:t>
            </a: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？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3293225B-4617-4BAF-8D76-A14572519F48}"/>
              </a:ext>
            </a:extLst>
          </p:cNvPr>
          <p:cNvGrpSpPr/>
          <p:nvPr/>
        </p:nvGrpSpPr>
        <p:grpSpPr>
          <a:xfrm>
            <a:off x="1154150" y="4577475"/>
            <a:ext cx="11037850" cy="1884617"/>
            <a:chOff x="3645725" y="1732167"/>
            <a:chExt cx="7856241" cy="1884617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DBB88F5-100D-437E-9225-30178A3F914A}"/>
                </a:ext>
              </a:extLst>
            </p:cNvPr>
            <p:cNvSpPr/>
            <p:nvPr/>
          </p:nvSpPr>
          <p:spPr>
            <a:xfrm>
              <a:off x="3645725" y="1732167"/>
              <a:ext cx="7562510" cy="18846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654EE65-04CE-4CFC-9AE9-5327F9BBCFFD}"/>
                </a:ext>
              </a:extLst>
            </p:cNvPr>
            <p:cNvSpPr/>
            <p:nvPr/>
          </p:nvSpPr>
          <p:spPr>
            <a:xfrm>
              <a:off x="3761258" y="1847472"/>
              <a:ext cx="7740708" cy="16890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机理分析：根据对客观事物特性的认识，得到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内部机理</a:t>
              </a: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的数量规律</a:t>
              </a:r>
              <a:endParaRPr lang="en-US" altLang="zh-CN" sz="2400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测试分析：对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量测数据</a:t>
              </a: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的统计分析，得到与数据拟合最好的模型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二者结合：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机理</a:t>
              </a: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分析建立模型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结构</a:t>
              </a: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</a:t>
              </a:r>
              <a:r>
                <a:rPr lang="zh-CN" altLang="en-US" sz="24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分析确定模型</a:t>
              </a:r>
              <a:r>
                <a:rPr lang="zh-CN" altLang="en-US" sz="24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4048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BA84DA01-31C0-48A4-81E6-E3E0B660A261}"/>
              </a:ext>
            </a:extLst>
          </p:cNvPr>
          <p:cNvSpPr/>
          <p:nvPr/>
        </p:nvSpPr>
        <p:spPr>
          <a:xfrm>
            <a:off x="1339889" y="1503389"/>
            <a:ext cx="10102931" cy="1134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把</a:t>
            </a:r>
            <a:r>
              <a:rPr lang="zh-CN" alt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实际问题抽象转化为数学问题</a:t>
            </a: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，对数学问题进行求解，将数学解答回归到实际问题的全</a:t>
            </a:r>
            <a:r>
              <a:rPr lang="zh-CN" alt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过程</a:t>
            </a: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称为</a:t>
            </a:r>
            <a:r>
              <a:rPr lang="zh-CN" alt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数学建模</a:t>
            </a: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。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2ABA2B7D-71F5-4A10-AC76-F2567CA78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90940" y="3090149"/>
            <a:ext cx="10051880" cy="3515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46AED002-0243-4C76-9DC5-3A8EE51AB880}"/>
              </a:ext>
            </a:extLst>
          </p:cNvPr>
          <p:cNvSpPr/>
          <p:nvPr/>
        </p:nvSpPr>
        <p:spPr>
          <a:xfrm>
            <a:off x="1339889" y="558156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rgbClr val="C00000"/>
                </a:solidFill>
              </a:rPr>
              <a:t>什么是数学建模？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3929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 49">
            <a:extLst>
              <a:ext uri="{FF2B5EF4-FFF2-40B4-BE49-F238E27FC236}">
                <a16:creationId xmlns:a16="http://schemas.microsoft.com/office/drawing/2014/main" id="{3FF3B3D8-BE10-417D-8176-87159A5E57F8}"/>
              </a:ext>
            </a:extLst>
          </p:cNvPr>
          <p:cNvSpPr/>
          <p:nvPr/>
        </p:nvSpPr>
        <p:spPr>
          <a:xfrm>
            <a:off x="337456" y="2795150"/>
            <a:ext cx="11517087" cy="39025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A84DA01-31C0-48A4-81E6-E3E0B660A261}"/>
              </a:ext>
            </a:extLst>
          </p:cNvPr>
          <p:cNvSpPr/>
          <p:nvPr/>
        </p:nvSpPr>
        <p:spPr>
          <a:xfrm>
            <a:off x="751114" y="1503389"/>
            <a:ext cx="11103429" cy="1134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是指数学模型在</a:t>
            </a:r>
            <a:r>
              <a:rPr lang="zh-CN" alt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计算机上的解算运行</a:t>
            </a: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，在计算机建立的虚拟环境中</a:t>
            </a:r>
            <a:r>
              <a:rPr lang="zh-CN" alt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试验</a:t>
            </a: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的全过程，模拟实际系统的运行状态及其规律，以此</a:t>
            </a:r>
            <a:r>
              <a:rPr lang="zh-CN" alt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估算和推断</a:t>
            </a:r>
            <a:r>
              <a:rPr lang="zh-CN" altLang="en-US" sz="2400" b="1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实际系统真实性能。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6AED002-0243-4C76-9DC5-3A8EE51AB880}"/>
              </a:ext>
            </a:extLst>
          </p:cNvPr>
          <p:cNvSpPr/>
          <p:nvPr/>
        </p:nvSpPr>
        <p:spPr>
          <a:xfrm>
            <a:off x="751114" y="665961"/>
            <a:ext cx="29546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rgbClr val="C00000"/>
                </a:solidFill>
              </a:rPr>
              <a:t>什么是仿真？</a:t>
            </a:r>
            <a:endParaRPr lang="zh-CN" altLang="en-US" dirty="0"/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EAB3E311-726B-4CE6-BF83-53E22A8F49BA}"/>
              </a:ext>
            </a:extLst>
          </p:cNvPr>
          <p:cNvGrpSpPr/>
          <p:nvPr/>
        </p:nvGrpSpPr>
        <p:grpSpPr>
          <a:xfrm>
            <a:off x="337456" y="3255319"/>
            <a:ext cx="11517087" cy="3155502"/>
            <a:chOff x="337457" y="3421574"/>
            <a:chExt cx="11517087" cy="3155502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0456F6DE-A8FF-40ED-A407-4D9FCBA87534}"/>
                </a:ext>
              </a:extLst>
            </p:cNvPr>
            <p:cNvSpPr/>
            <p:nvPr/>
          </p:nvSpPr>
          <p:spPr>
            <a:xfrm>
              <a:off x="337457" y="3421574"/>
              <a:ext cx="5319892" cy="31453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9148894-2CF7-4AA5-966D-67CD5373EB35}"/>
                </a:ext>
              </a:extLst>
            </p:cNvPr>
            <p:cNvSpPr/>
            <p:nvPr/>
          </p:nvSpPr>
          <p:spPr>
            <a:xfrm>
              <a:off x="1250607" y="3835693"/>
              <a:ext cx="1518450" cy="6645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ysClr val="windowText" lastClr="000000"/>
                  </a:solidFill>
                </a:rPr>
                <a:t>实体</a:t>
              </a:r>
              <a:endParaRPr lang="en-US" altLang="zh-CN" sz="2000" b="1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zh-CN" altLang="en-US" sz="2000" b="1" dirty="0">
                  <a:solidFill>
                    <a:sysClr val="windowText" lastClr="000000"/>
                  </a:solidFill>
                </a:rPr>
                <a:t>对象、过程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B319CBDE-2E8D-4003-AB6E-95390BC4515A}"/>
                </a:ext>
              </a:extLst>
            </p:cNvPr>
            <p:cNvSpPr/>
            <p:nvPr/>
          </p:nvSpPr>
          <p:spPr>
            <a:xfrm>
              <a:off x="3194462" y="3835693"/>
              <a:ext cx="1447429" cy="6736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ysClr val="windowText" lastClr="000000"/>
                  </a:solidFill>
                </a:rPr>
                <a:t>综合自然环境</a:t>
              </a:r>
              <a:endParaRPr lang="en-US" altLang="zh-CN" sz="20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393453A-6892-423E-9BFD-CF5C125759D3}"/>
                </a:ext>
              </a:extLst>
            </p:cNvPr>
            <p:cNvSpPr/>
            <p:nvPr/>
          </p:nvSpPr>
          <p:spPr>
            <a:xfrm>
              <a:off x="1698026" y="5470030"/>
              <a:ext cx="2521526" cy="74983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ysClr val="windowText" lastClr="000000"/>
                  </a:solidFill>
                </a:rPr>
                <a:t>人的行为</a:t>
              </a:r>
              <a:endParaRPr lang="en-US" altLang="zh-CN" sz="2000" b="1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zh-CN" altLang="en-US" sz="2000" b="1" dirty="0">
                  <a:solidFill>
                    <a:sysClr val="windowText" lastClr="000000"/>
                  </a:solidFill>
                </a:rPr>
                <a:t>操作、推理、决策</a:t>
              </a:r>
              <a:endParaRPr lang="en-US" altLang="zh-CN" sz="20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2C1D3140-E662-45BC-A809-A612B886AD65}"/>
                </a:ext>
              </a:extLst>
            </p:cNvPr>
            <p:cNvSpPr/>
            <p:nvPr/>
          </p:nvSpPr>
          <p:spPr>
            <a:xfrm>
              <a:off x="1915307" y="4666698"/>
              <a:ext cx="182614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dirty="0">
                  <a:solidFill>
                    <a:sysClr val="windowText" lastClr="000000"/>
                  </a:solidFill>
                </a:rPr>
                <a:t>真实环境</a:t>
              </a:r>
              <a:endParaRPr lang="zh-CN" altLang="en-US" sz="3200" dirty="0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111EE665-709E-4FAA-82A8-13483B822FB1}"/>
                </a:ext>
              </a:extLst>
            </p:cNvPr>
            <p:cNvSpPr/>
            <p:nvPr/>
          </p:nvSpPr>
          <p:spPr>
            <a:xfrm>
              <a:off x="6685808" y="3431687"/>
              <a:ext cx="5168736" cy="314538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C14E12E-540B-4F8A-AC5A-0A7CB4D15DBA}"/>
                </a:ext>
              </a:extLst>
            </p:cNvPr>
            <p:cNvSpPr/>
            <p:nvPr/>
          </p:nvSpPr>
          <p:spPr>
            <a:xfrm>
              <a:off x="7812504" y="3921787"/>
              <a:ext cx="1208883" cy="5838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ysClr val="windowText" lastClr="000000"/>
                  </a:solidFill>
                </a:rPr>
                <a:t>数学模型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55BAD9A9-94FD-4FAC-88E7-98E17CBEB68B}"/>
                </a:ext>
              </a:extLst>
            </p:cNvPr>
            <p:cNvSpPr/>
            <p:nvPr/>
          </p:nvSpPr>
          <p:spPr>
            <a:xfrm>
              <a:off x="9700031" y="3916347"/>
              <a:ext cx="1208883" cy="5838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ysClr val="windowText" lastClr="000000"/>
                  </a:solidFill>
                </a:rPr>
                <a:t>技术说明</a:t>
              </a:r>
              <a:endParaRPr lang="en-US" altLang="zh-CN" sz="20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7A72773C-57AF-4AFC-94C7-45832D414CAE}"/>
                </a:ext>
              </a:extLst>
            </p:cNvPr>
            <p:cNvSpPr/>
            <p:nvPr/>
          </p:nvSpPr>
          <p:spPr>
            <a:xfrm>
              <a:off x="9737131" y="5385323"/>
              <a:ext cx="1208884" cy="5847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ysClr val="windowText" lastClr="000000"/>
                  </a:solidFill>
                </a:rPr>
                <a:t>仿真模型</a:t>
              </a:r>
              <a:endParaRPr lang="en-US" altLang="zh-CN" sz="20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8DE6C581-03DB-498A-8D13-0C83B2A639AA}"/>
                </a:ext>
              </a:extLst>
            </p:cNvPr>
            <p:cNvSpPr/>
            <p:nvPr/>
          </p:nvSpPr>
          <p:spPr>
            <a:xfrm>
              <a:off x="8515432" y="4630217"/>
              <a:ext cx="182614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dirty="0">
                  <a:solidFill>
                    <a:srgbClr val="C00000"/>
                  </a:solidFill>
                </a:rPr>
                <a:t>仿真环境</a:t>
              </a: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FA592773-3253-408F-AE76-7DC1FBDA9686}"/>
                </a:ext>
              </a:extLst>
            </p:cNvPr>
            <p:cNvSpPr/>
            <p:nvPr/>
          </p:nvSpPr>
          <p:spPr>
            <a:xfrm>
              <a:off x="7812503" y="5442240"/>
              <a:ext cx="1208884" cy="5847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solidFill>
                    <a:sysClr val="windowText" lastClr="000000"/>
                  </a:solidFill>
                </a:rPr>
                <a:t>仿真结果</a:t>
              </a:r>
              <a:endParaRPr lang="en-US" altLang="zh-CN" sz="2000" b="1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F78E0077-B536-4532-A32D-0B939F1F5CA9}"/>
                </a:ext>
              </a:extLst>
            </p:cNvPr>
            <p:cNvCxnSpPr>
              <a:stCxn id="14" idx="3"/>
              <a:endCxn id="15" idx="1"/>
            </p:cNvCxnSpPr>
            <p:nvPr/>
          </p:nvCxnSpPr>
          <p:spPr>
            <a:xfrm flipV="1">
              <a:off x="9021387" y="4208286"/>
              <a:ext cx="678644" cy="5440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B2195A1D-5769-40EA-AD25-1D467FB5B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87167" y="4208288"/>
              <a:ext cx="725336" cy="403999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8AC092C4-D2BE-49AE-AF17-8B147B8B8F36}"/>
                </a:ext>
              </a:extLst>
            </p:cNvPr>
            <p:cNvCxnSpPr>
              <a:cxnSpLocks/>
              <a:endCxn id="18" idx="3"/>
            </p:cNvCxnSpPr>
            <p:nvPr/>
          </p:nvCxnSpPr>
          <p:spPr>
            <a:xfrm flipH="1">
              <a:off x="9021387" y="5734628"/>
              <a:ext cx="678644" cy="0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6BBA86AD-CC72-406E-AE9D-6D758BDCFF43}"/>
                </a:ext>
              </a:extLst>
            </p:cNvPr>
            <p:cNvCxnSpPr>
              <a:cxnSpLocks/>
            </p:cNvCxnSpPr>
            <p:nvPr/>
          </p:nvCxnSpPr>
          <p:spPr>
            <a:xfrm>
              <a:off x="8427666" y="4517134"/>
              <a:ext cx="0" cy="925436"/>
            </a:xfrm>
            <a:prstGeom prst="straightConnector1">
              <a:avLst/>
            </a:prstGeom>
            <a:ln w="57150"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8D60A977-11C8-4E5E-BE59-F45493D5CB2E}"/>
                </a:ext>
              </a:extLst>
            </p:cNvPr>
            <p:cNvCxnSpPr>
              <a:cxnSpLocks/>
            </p:cNvCxnSpPr>
            <p:nvPr/>
          </p:nvCxnSpPr>
          <p:spPr>
            <a:xfrm>
              <a:off x="10493973" y="4517287"/>
              <a:ext cx="0" cy="925436"/>
            </a:xfrm>
            <a:prstGeom prst="straightConnector1">
              <a:avLst/>
            </a:prstGeom>
            <a:ln w="571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2D97BC10-38C8-461C-9725-851CBBC6354A}"/>
                </a:ext>
              </a:extLst>
            </p:cNvPr>
            <p:cNvCxnSpPr>
              <a:cxnSpLocks/>
            </p:cNvCxnSpPr>
            <p:nvPr/>
          </p:nvCxnSpPr>
          <p:spPr>
            <a:xfrm>
              <a:off x="7087167" y="5537393"/>
              <a:ext cx="725336" cy="197235"/>
            </a:xfrm>
            <a:prstGeom prst="straightConnector1">
              <a:avLst/>
            </a:prstGeom>
            <a:ln w="57150">
              <a:solidFill>
                <a:srgbClr val="C0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箭头连接符 36">
              <a:extLst>
                <a:ext uri="{FF2B5EF4-FFF2-40B4-BE49-F238E27FC236}">
                  <a16:creationId xmlns:a16="http://schemas.microsoft.com/office/drawing/2014/main" id="{12C523AA-1A13-4353-9342-C8D8CBCAE2E3}"/>
                </a:ext>
              </a:extLst>
            </p:cNvPr>
            <p:cNvCxnSpPr>
              <a:cxnSpLocks/>
              <a:stCxn id="3" idx="3"/>
              <a:endCxn id="7" idx="1"/>
            </p:cNvCxnSpPr>
            <p:nvPr/>
          </p:nvCxnSpPr>
          <p:spPr>
            <a:xfrm>
              <a:off x="2769057" y="4167959"/>
              <a:ext cx="425405" cy="4571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箭头连接符 39">
              <a:extLst>
                <a:ext uri="{FF2B5EF4-FFF2-40B4-BE49-F238E27FC236}">
                  <a16:creationId xmlns:a16="http://schemas.microsoft.com/office/drawing/2014/main" id="{1911D044-B4B2-443E-BD44-F16E1454BD8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75610" y="4453210"/>
              <a:ext cx="365736" cy="989360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箭头连接符 42">
              <a:extLst>
                <a:ext uri="{FF2B5EF4-FFF2-40B4-BE49-F238E27FC236}">
                  <a16:creationId xmlns:a16="http://schemas.microsoft.com/office/drawing/2014/main" id="{20B2BBA8-14E9-4342-86C8-8EF11530A8C1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 flipH="1">
              <a:off x="3500119" y="4509367"/>
              <a:ext cx="418058" cy="969805"/>
            </a:xfrm>
            <a:prstGeom prst="straightConnector1">
              <a:avLst/>
            </a:prstGeom>
            <a:ln w="57150">
              <a:solidFill>
                <a:schemeClr val="tx2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标注: 左右箭头 45">
              <a:extLst>
                <a:ext uri="{FF2B5EF4-FFF2-40B4-BE49-F238E27FC236}">
                  <a16:creationId xmlns:a16="http://schemas.microsoft.com/office/drawing/2014/main" id="{0243B5B5-0A03-44B2-8ADB-D34A74E6C4C5}"/>
                </a:ext>
              </a:extLst>
            </p:cNvPr>
            <p:cNvSpPr/>
            <p:nvPr/>
          </p:nvSpPr>
          <p:spPr>
            <a:xfrm>
              <a:off x="4387860" y="4599038"/>
              <a:ext cx="3012350" cy="969804"/>
            </a:xfrm>
            <a:prstGeom prst="leftRightArrowCallout">
              <a:avLst>
                <a:gd name="adj1" fmla="val 29469"/>
                <a:gd name="adj2" fmla="val 50000"/>
                <a:gd name="adj3" fmla="val 33982"/>
                <a:gd name="adj4" fmla="val 8929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sysClr val="windowText" lastClr="000000"/>
                  </a:solidFill>
                </a:rPr>
                <a:t>系统原理</a:t>
              </a:r>
              <a:r>
                <a:rPr lang="en-US" altLang="zh-CN" b="1" dirty="0">
                  <a:solidFill>
                    <a:sysClr val="windowText" lastClr="000000"/>
                  </a:solidFill>
                </a:rPr>
                <a:t>/</a:t>
              </a:r>
              <a:r>
                <a:rPr lang="zh-CN" altLang="en-US" b="1" dirty="0">
                  <a:solidFill>
                    <a:sysClr val="windowText" lastClr="000000"/>
                  </a:solidFill>
                </a:rPr>
                <a:t>理论</a:t>
              </a:r>
              <a:r>
                <a:rPr lang="en-US" altLang="zh-CN" b="1" dirty="0">
                  <a:solidFill>
                    <a:sysClr val="windowText" lastClr="000000"/>
                  </a:solidFill>
                </a:rPr>
                <a:t>/</a:t>
              </a:r>
              <a:r>
                <a:rPr lang="zh-CN" altLang="en-US" b="1" dirty="0">
                  <a:solidFill>
                    <a:sysClr val="windowText" lastClr="000000"/>
                  </a:solidFill>
                </a:rPr>
                <a:t>定律</a:t>
              </a:r>
              <a:endParaRPr lang="en-US" altLang="zh-CN" b="1" dirty="0">
                <a:solidFill>
                  <a:sysClr val="windowText" lastClr="000000"/>
                </a:solidFill>
              </a:endParaRPr>
            </a:p>
            <a:p>
              <a:pPr algn="ctr"/>
              <a:r>
                <a:rPr lang="zh-CN" altLang="en-US" b="1" dirty="0">
                  <a:solidFill>
                    <a:sysClr val="windowText" lastClr="000000"/>
                  </a:solidFill>
                </a:rPr>
                <a:t>系统数据</a:t>
              </a:r>
              <a:endParaRPr lang="zh-CN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620077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BE76D71-92B5-46EB-8432-C19F98ED3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34" y="1515429"/>
            <a:ext cx="2678333" cy="178555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A144601-33E2-4BFD-9637-CBC0208F0F41}"/>
              </a:ext>
            </a:extLst>
          </p:cNvPr>
          <p:cNvSpPr/>
          <p:nvPr/>
        </p:nvSpPr>
        <p:spPr>
          <a:xfrm>
            <a:off x="382245" y="237745"/>
            <a:ext cx="48013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rgbClr val="C00000"/>
                </a:solidFill>
              </a:rPr>
              <a:t>举例：传染病数学模型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654D710-BFA2-4D5A-8A99-AEEBD587BFC1}"/>
              </a:ext>
            </a:extLst>
          </p:cNvPr>
          <p:cNvSpPr txBox="1"/>
          <p:nvPr/>
        </p:nvSpPr>
        <p:spPr>
          <a:xfrm>
            <a:off x="1725405" y="911521"/>
            <a:ext cx="10164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用数学模型研究传染病（数理流行病学）：</a:t>
            </a:r>
            <a:r>
              <a:rPr lang="en-US" altLang="zh-CN" sz="2400" b="1" dirty="0"/>
              <a:t>SI</a:t>
            </a:r>
            <a:r>
              <a:rPr lang="zh-CN" altLang="en-US" sz="2400" b="1" dirty="0"/>
              <a:t>模型</a:t>
            </a:r>
            <a:r>
              <a:rPr lang="en-US" altLang="zh-CN" sz="2400" b="1" dirty="0"/>
              <a:t> SIR</a:t>
            </a:r>
            <a:r>
              <a:rPr lang="zh-CN" altLang="en-US" sz="2400" b="1" dirty="0"/>
              <a:t>模型</a:t>
            </a:r>
            <a:r>
              <a:rPr lang="en-US" altLang="zh-CN" sz="2400" b="1" dirty="0"/>
              <a:t> </a:t>
            </a:r>
            <a:r>
              <a:rPr lang="en-US" altLang="zh-CN" sz="2400" b="1" dirty="0">
                <a:solidFill>
                  <a:srgbClr val="C00000"/>
                </a:solidFill>
              </a:rPr>
              <a:t>SEIR</a:t>
            </a:r>
            <a:r>
              <a:rPr lang="zh-CN" altLang="en-US" sz="2400" b="1" dirty="0">
                <a:solidFill>
                  <a:srgbClr val="C00000"/>
                </a:solidFill>
              </a:rPr>
              <a:t>模型</a:t>
            </a:r>
            <a:endParaRPr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2DA0DA1-B1B3-445D-9456-641F81A9E737}"/>
              </a:ext>
            </a:extLst>
          </p:cNvPr>
          <p:cNvGrpSpPr/>
          <p:nvPr/>
        </p:nvGrpSpPr>
        <p:grpSpPr>
          <a:xfrm>
            <a:off x="3654552" y="1669524"/>
            <a:ext cx="8235817" cy="1283732"/>
            <a:chOff x="4294632" y="1951006"/>
            <a:chExt cx="8235817" cy="1283732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577064D9-BD81-4C25-96E6-58B6563F9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94632" y="1951006"/>
              <a:ext cx="6858000" cy="914400"/>
            </a:xfrm>
            <a:prstGeom prst="rect">
              <a:avLst/>
            </a:prstGeom>
          </p:spPr>
        </p:pic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7186740B-77F8-415E-9FC0-B5232D66637B}"/>
                </a:ext>
              </a:extLst>
            </p:cNvPr>
            <p:cNvSpPr/>
            <p:nvPr/>
          </p:nvSpPr>
          <p:spPr>
            <a:xfrm>
              <a:off x="4425697" y="2865406"/>
              <a:ext cx="810475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b="1" dirty="0"/>
                <a:t>易感者                     潜伏者                  感染者           </a:t>
              </a:r>
              <a:r>
                <a:rPr lang="en-US" altLang="zh-CN" b="1" dirty="0"/>
                <a:t> </a:t>
              </a:r>
              <a:r>
                <a:rPr lang="zh-CN" altLang="en-US" b="1" dirty="0"/>
                <a:t>移出者（治愈</a:t>
              </a:r>
              <a:r>
                <a:rPr lang="en-US" altLang="zh-CN" b="1" dirty="0"/>
                <a:t>/</a:t>
              </a:r>
              <a:r>
                <a:rPr lang="zh-CN" altLang="en-US" b="1" dirty="0"/>
                <a:t>死亡）</a:t>
              </a:r>
              <a:endParaRPr lang="zh-CN" altLang="en-US" dirty="0"/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2C6EAF23-3475-442A-9FEA-00BEDA63AF53}"/>
              </a:ext>
            </a:extLst>
          </p:cNvPr>
          <p:cNvSpPr/>
          <p:nvPr/>
        </p:nvSpPr>
        <p:spPr>
          <a:xfrm>
            <a:off x="4840146" y="2134082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传染率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816CB46-38A3-4B60-94F8-6026C709E1E2}"/>
              </a:ext>
            </a:extLst>
          </p:cNvPr>
          <p:cNvSpPr/>
          <p:nvPr/>
        </p:nvSpPr>
        <p:spPr>
          <a:xfrm>
            <a:off x="8522128" y="2166458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康复率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A1D5B64-8178-4831-9EFB-6A87EE8D4A76}"/>
              </a:ext>
            </a:extLst>
          </p:cNvPr>
          <p:cNvSpPr/>
          <p:nvPr/>
        </p:nvSpPr>
        <p:spPr>
          <a:xfrm>
            <a:off x="6721914" y="2179879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发病率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2E4AA04-22D5-4643-A2F6-97BF6387D3FC}"/>
              </a:ext>
            </a:extLst>
          </p:cNvPr>
          <p:cNvGrpSpPr/>
          <p:nvPr/>
        </p:nvGrpSpPr>
        <p:grpSpPr>
          <a:xfrm>
            <a:off x="382245" y="3557017"/>
            <a:ext cx="2956278" cy="2955898"/>
            <a:chOff x="382245" y="3557017"/>
            <a:chExt cx="2956278" cy="2955898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0EC30937-9BC7-49FC-9AE6-87049F120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2245" y="3557017"/>
              <a:ext cx="2956278" cy="2735248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60AF6B2F-C981-4914-ADAE-4B1814552623}"/>
                </a:ext>
              </a:extLst>
            </p:cNvPr>
            <p:cNvSpPr/>
            <p:nvPr/>
          </p:nvSpPr>
          <p:spPr>
            <a:xfrm>
              <a:off x="1047517" y="6143583"/>
              <a:ext cx="14029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/>
                <a:t>常微分方程 </a:t>
              </a:r>
              <a:endParaRPr lang="zh-CN" altLang="en-US" dirty="0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5F10B164-D47B-4E1A-8274-AB27A7221B25}"/>
              </a:ext>
            </a:extLst>
          </p:cNvPr>
          <p:cNvGrpSpPr/>
          <p:nvPr/>
        </p:nvGrpSpPr>
        <p:grpSpPr>
          <a:xfrm>
            <a:off x="6595878" y="3621281"/>
            <a:ext cx="5456579" cy="2855650"/>
            <a:chOff x="6595878" y="3621281"/>
            <a:chExt cx="5456579" cy="2855650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CB27BBA8-F2B8-4106-A164-F7E8C6DF8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95878" y="3621281"/>
              <a:ext cx="5456579" cy="2175053"/>
            </a:xfrm>
            <a:prstGeom prst="rect">
              <a:avLst/>
            </a:prstGeom>
          </p:spPr>
        </p:pic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C4FEC3D-6CCC-4267-8631-7C8A8BBAF178}"/>
                </a:ext>
              </a:extLst>
            </p:cNvPr>
            <p:cNvSpPr/>
            <p:nvPr/>
          </p:nvSpPr>
          <p:spPr>
            <a:xfrm>
              <a:off x="8431779" y="6107599"/>
              <a:ext cx="209544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/>
                <a:t>层级化动力学方程 </a:t>
              </a:r>
              <a:endParaRPr lang="zh-CN" altLang="en-US" dirty="0"/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BA14139-7A32-4853-A11A-69211EE831E7}"/>
              </a:ext>
            </a:extLst>
          </p:cNvPr>
          <p:cNvGrpSpPr/>
          <p:nvPr/>
        </p:nvGrpSpPr>
        <p:grpSpPr>
          <a:xfrm>
            <a:off x="3043158" y="5484815"/>
            <a:ext cx="3552720" cy="1200329"/>
            <a:chOff x="3043158" y="5484815"/>
            <a:chExt cx="3552720" cy="1200329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88AF553E-8884-43AD-82E7-25FFA11C0BAB}"/>
                </a:ext>
              </a:extLst>
            </p:cNvPr>
            <p:cNvSpPr/>
            <p:nvPr/>
          </p:nvSpPr>
          <p:spPr>
            <a:xfrm>
              <a:off x="3327967" y="5484815"/>
              <a:ext cx="2886083" cy="1200329"/>
            </a:xfrm>
            <a:prstGeom prst="rect">
              <a:avLst/>
            </a:prstGeom>
            <a:ln w="2857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en-US" altLang="zh-CN" dirty="0"/>
                <a:t>SEIR</a:t>
              </a:r>
              <a:r>
                <a:rPr lang="zh-CN" altLang="en-US" dirty="0"/>
                <a:t>局限性：</a:t>
              </a:r>
              <a:endParaRPr lang="en-US" altLang="zh-CN" dirty="0"/>
            </a:p>
            <a:p>
              <a:r>
                <a:rPr lang="zh-CN" altLang="en-US" dirty="0"/>
                <a:t>无法描述超级传播者；</a:t>
              </a:r>
              <a:endParaRPr lang="en-US" altLang="zh-CN" dirty="0"/>
            </a:p>
            <a:p>
              <a:r>
                <a:rPr lang="zh-CN" altLang="en-US" dirty="0"/>
                <a:t>无法描述潜伏期时滞特征；</a:t>
              </a:r>
              <a:endParaRPr lang="en-US" altLang="zh-CN" dirty="0"/>
            </a:p>
            <a:p>
              <a:r>
                <a:rPr lang="zh-CN" altLang="en-US" dirty="0"/>
                <a:t>无法描述地理环境因素。</a:t>
              </a:r>
              <a:endParaRPr lang="en-US" altLang="zh-CN" dirty="0"/>
            </a:p>
          </p:txBody>
        </p:sp>
        <p:cxnSp>
          <p:nvCxnSpPr>
            <p:cNvPr id="3" name="直接箭头连接符 2">
              <a:extLst>
                <a:ext uri="{FF2B5EF4-FFF2-40B4-BE49-F238E27FC236}">
                  <a16:creationId xmlns:a16="http://schemas.microsoft.com/office/drawing/2014/main" id="{595724EC-F06B-44E8-92B3-0AEFA17B6C46}"/>
                </a:ext>
              </a:extLst>
            </p:cNvPr>
            <p:cNvCxnSpPr>
              <a:cxnSpLocks/>
            </p:cNvCxnSpPr>
            <p:nvPr/>
          </p:nvCxnSpPr>
          <p:spPr>
            <a:xfrm>
              <a:off x="3043158" y="5608680"/>
              <a:ext cx="284809" cy="18765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BC7A6A72-5DE1-4B50-9357-9A8699A232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14050" y="5608680"/>
              <a:ext cx="381828" cy="13850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FC032AE1-7B99-4559-A153-F32D382BF24C}"/>
              </a:ext>
            </a:extLst>
          </p:cNvPr>
          <p:cNvSpPr/>
          <p:nvPr/>
        </p:nvSpPr>
        <p:spPr>
          <a:xfrm>
            <a:off x="6807887" y="2971015"/>
            <a:ext cx="11240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</a:rPr>
              <a:t>SEIR</a:t>
            </a:r>
            <a:r>
              <a:rPr lang="zh-CN" altLang="en-US" b="1" dirty="0">
                <a:solidFill>
                  <a:srgbClr val="C00000"/>
                </a:solidFill>
              </a:rPr>
              <a:t>模型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7907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34DB35A3-AB39-4052-B2CC-FBC22AB658DB}"/>
              </a:ext>
            </a:extLst>
          </p:cNvPr>
          <p:cNvSpPr/>
          <p:nvPr/>
        </p:nvSpPr>
        <p:spPr>
          <a:xfrm>
            <a:off x="106030" y="231914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rgbClr val="C00000"/>
                </a:solidFill>
              </a:rPr>
              <a:t>建模与仿真作用：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76F4779-806F-4CC2-B440-0EB534DCC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30" y="2220337"/>
            <a:ext cx="6024027" cy="390620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E98E029-15E0-4F90-B6C9-D03A9937D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2487" y="1802626"/>
            <a:ext cx="4617592" cy="252122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9EF8559-CD16-4127-A475-18D140B28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9951" y="4245684"/>
            <a:ext cx="4254011" cy="2246556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B27C7A5A-BC68-45E8-9427-C587D965B632}"/>
              </a:ext>
            </a:extLst>
          </p:cNvPr>
          <p:cNvSpPr txBox="1"/>
          <p:nvPr/>
        </p:nvSpPr>
        <p:spPr>
          <a:xfrm>
            <a:off x="3984014" y="1017270"/>
            <a:ext cx="71731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预测：武汉啥时能结束封城</a:t>
            </a:r>
            <a:endParaRPr lang="zh-CN" altLang="en-US" sz="24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4F5C3D5-DA71-4898-B0A2-ADF432684615}"/>
              </a:ext>
            </a:extLst>
          </p:cNvPr>
          <p:cNvSpPr/>
          <p:nvPr/>
        </p:nvSpPr>
        <p:spPr>
          <a:xfrm>
            <a:off x="3847606" y="186273"/>
            <a:ext cx="69708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</a:rPr>
              <a:t>分析</a:t>
            </a:r>
            <a:r>
              <a:rPr lang="zh-CN" altLang="en-US" sz="2400" b="1" dirty="0"/>
              <a:t>对象特征演变规律，</a:t>
            </a:r>
            <a:r>
              <a:rPr lang="zh-CN" altLang="en-US" sz="2400" b="1" dirty="0">
                <a:solidFill>
                  <a:srgbClr val="C00000"/>
                </a:solidFill>
              </a:rPr>
              <a:t>预测</a:t>
            </a:r>
            <a:r>
              <a:rPr lang="zh-CN" altLang="en-US" sz="2400" b="1" dirty="0"/>
              <a:t>疫情未来发展趋势，</a:t>
            </a:r>
            <a:r>
              <a:rPr lang="zh-CN" altLang="en-US" sz="2400" b="1" dirty="0">
                <a:solidFill>
                  <a:srgbClr val="C00000"/>
                </a:solidFill>
              </a:rPr>
              <a:t>研究</a:t>
            </a:r>
            <a:r>
              <a:rPr lang="zh-CN" altLang="en-US" sz="2400" b="1" dirty="0"/>
              <a:t>评估防控手段有效性，</a:t>
            </a:r>
            <a:r>
              <a:rPr lang="zh-CN" altLang="en-US" sz="2400" b="1" dirty="0">
                <a:solidFill>
                  <a:srgbClr val="C00000"/>
                </a:solidFill>
              </a:rPr>
              <a:t>评估</a:t>
            </a:r>
            <a:r>
              <a:rPr lang="zh-CN" altLang="en-US" sz="2400" b="1" dirty="0"/>
              <a:t>疫情影响程度</a:t>
            </a:r>
          </a:p>
        </p:txBody>
      </p:sp>
    </p:spTree>
    <p:extLst>
      <p:ext uri="{BB962C8B-B14F-4D97-AF65-F5344CB8AC3E}">
        <p14:creationId xmlns:p14="http://schemas.microsoft.com/office/powerpoint/2010/main" val="1817691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47833" y="1795565"/>
            <a:ext cx="4318534" cy="1524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en-US" altLang="zh-CN" sz="8000" b="1" dirty="0">
                <a:ea typeface="微软雅黑" charset="0"/>
              </a:rPr>
              <a:t>Why</a:t>
            </a:r>
          </a:p>
        </p:txBody>
      </p:sp>
      <p:sp>
        <p:nvSpPr>
          <p:cNvPr id="4" name="矩形 3"/>
          <p:cNvSpPr/>
          <p:nvPr/>
        </p:nvSpPr>
        <p:spPr>
          <a:xfrm>
            <a:off x="4889817" y="3377205"/>
            <a:ext cx="2412366" cy="11334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2828E49-20A6-4013-88C8-882142AE3F89}"/>
              </a:ext>
            </a:extLst>
          </p:cNvPr>
          <p:cNvSpPr/>
          <p:nvPr/>
        </p:nvSpPr>
        <p:spPr>
          <a:xfrm>
            <a:off x="1584654" y="4426565"/>
            <a:ext cx="9022691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zh-CN" altLang="en-US" sz="3200" dirty="0"/>
              <a:t>为什么学习建模与仿真？</a:t>
            </a: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83136084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92486" y="356011"/>
            <a:ext cx="10134162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3600" b="1" dirty="0"/>
              <a:t>建模与仿真： </a:t>
            </a:r>
            <a:r>
              <a:rPr lang="en-US" altLang="zh-CN" sz="3600" b="1" dirty="0"/>
              <a:t>21</a:t>
            </a:r>
            <a:r>
              <a:rPr lang="zh-CN" altLang="en-US" sz="3600" b="1" dirty="0"/>
              <a:t>世纪卓越工程师核心技能和素养</a:t>
            </a:r>
            <a:endParaRPr lang="en-US" altLang="zh-CN" sz="36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1638822-0C8F-4709-9F25-368300C1E521}"/>
              </a:ext>
            </a:extLst>
          </p:cNvPr>
          <p:cNvSpPr/>
          <p:nvPr/>
        </p:nvSpPr>
        <p:spPr>
          <a:xfrm>
            <a:off x="3816626" y="1832927"/>
            <a:ext cx="8261183" cy="440120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C00000"/>
                </a:solidFill>
              </a:rPr>
              <a:t>无所不知</a:t>
            </a:r>
            <a:r>
              <a:rPr lang="zh-CN" altLang="en-US" sz="2800" dirty="0"/>
              <a:t>：</a:t>
            </a:r>
            <a:r>
              <a:rPr lang="zh-CN" altLang="en-US" sz="2400" dirty="0"/>
              <a:t>能迅速找到有关任务信息，知道如何处理这些信息，辨别信息的适用性和质量，并将信息转化为知识。</a:t>
            </a:r>
            <a:endParaRPr lang="en-US" altLang="zh-CN" sz="2400" dirty="0"/>
          </a:p>
          <a:p>
            <a:endParaRPr lang="en-US" altLang="zh-CN" sz="2800" dirty="0"/>
          </a:p>
          <a:p>
            <a:r>
              <a:rPr lang="zh-CN" altLang="en-US" sz="2800" b="1" dirty="0">
                <a:solidFill>
                  <a:srgbClr val="C00000"/>
                </a:solidFill>
              </a:rPr>
              <a:t>无所不能</a:t>
            </a:r>
            <a:r>
              <a:rPr lang="zh-CN" altLang="en-US" sz="2400" dirty="0"/>
              <a:t>：掌握工程专业基本要素，知道如何使用工具和做什么，判断哪些工具是更好的选择，并能审慎判断其结果。</a:t>
            </a:r>
            <a:endParaRPr lang="en-US" altLang="zh-CN" sz="2400" dirty="0"/>
          </a:p>
          <a:p>
            <a:pPr>
              <a:spcBef>
                <a:spcPts val="2400"/>
              </a:spcBef>
            </a:pPr>
            <a:r>
              <a:rPr lang="zh-CN" altLang="en-US" sz="2800" b="1" dirty="0">
                <a:solidFill>
                  <a:srgbClr val="C00000"/>
                </a:solidFill>
              </a:rPr>
              <a:t>能在任何地方与任何人合作</a:t>
            </a:r>
            <a:r>
              <a:rPr lang="zh-CN" altLang="en-US" sz="2400" dirty="0"/>
              <a:t>：具有沟通技巧和团队合作能力，理解全局和现实问题以有效开展合作。</a:t>
            </a:r>
            <a:endParaRPr lang="en-US" altLang="zh-CN" sz="2400" dirty="0"/>
          </a:p>
          <a:p>
            <a:pPr>
              <a:spcBef>
                <a:spcPts val="2400"/>
              </a:spcBef>
            </a:pPr>
            <a:r>
              <a:rPr lang="zh-CN" altLang="en-US" sz="2800" b="1" dirty="0">
                <a:solidFill>
                  <a:srgbClr val="C00000"/>
                </a:solidFill>
              </a:rPr>
              <a:t>具有远见卓识，钻研能力和毅力</a:t>
            </a:r>
            <a:r>
              <a:rPr lang="zh-CN" altLang="en-US" sz="2400" dirty="0"/>
              <a:t>：有想象力、识别需求，提出新的解决方案，能坚持把梦想变成现实。 </a:t>
            </a:r>
            <a:endParaRPr lang="en-US" altLang="zh-CN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17E7E6D-4153-4388-8EA6-E8661CCDB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0" y="1835687"/>
            <a:ext cx="3693676" cy="201473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1C8922A-697E-428F-85A8-EEB3561A1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0" y="4033529"/>
            <a:ext cx="3693676" cy="214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86498"/>
      </p:ext>
    </p:extLst>
  </p:cSld>
  <p:clrMapOvr>
    <a:masterClrMapping/>
  </p:clrMapOvr>
</p:sld>
</file>

<file path=ppt/theme/theme1.xml><?xml version="1.0" encoding="utf-8"?>
<a:theme xmlns:a="http://schemas.openxmlformats.org/drawingml/2006/main" name="清风素材 https://12sc.taobao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6">
      <a:majorFont>
        <a:latin typeface="Segoe UI"/>
        <a:ea typeface="宋体"/>
        <a:cs typeface=""/>
      </a:majorFont>
      <a:minorFont>
        <a:latin typeface="Segoe UI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2217</TotalTime>
  <Words>1116</Words>
  <Application>Microsoft Office PowerPoint</Application>
  <PresentationFormat>宽屏</PresentationFormat>
  <Paragraphs>145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黑体</vt:lpstr>
      <vt:lpstr>微软雅黑</vt:lpstr>
      <vt:lpstr>Arial</vt:lpstr>
      <vt:lpstr>Calibri</vt:lpstr>
      <vt:lpstr>Segoe UI</vt:lpstr>
      <vt:lpstr>Segoe UI Light</vt:lpstr>
      <vt:lpstr>清风素材 https://12sc.taobao.com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subject>12sc.taobao.com</dc:subject>
  <dc:creator>锐旗设计;https://9ppt.taobao.com</dc:creator>
  <cp:keywords>锐旗设计；https:/9ppt.taobao.com</cp:keywords>
  <dc:description>12sc.taobao.com</dc:description>
  <cp:lastModifiedBy>蓉 张</cp:lastModifiedBy>
  <cp:revision>167</cp:revision>
  <dcterms:created xsi:type="dcterms:W3CDTF">2015-08-18T02:51:41Z</dcterms:created>
  <dcterms:modified xsi:type="dcterms:W3CDTF">2020-02-26T12:57:39Z</dcterms:modified>
  <cp:category>锐旗设计；https://9ppt.taobao.com</cp:category>
  <cp:contentStatus>12sc.taobao.com</cp:contentStatus>
</cp:coreProperties>
</file>